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notesMasterIdLst>
    <p:notesMasterId r:id="rId12"/>
  </p:notesMasterIdLst>
  <p:sldIdLst>
    <p:sldId id="485" r:id="rId2"/>
    <p:sldId id="487" r:id="rId3"/>
    <p:sldId id="481" r:id="rId4"/>
    <p:sldId id="445" r:id="rId5"/>
    <p:sldId id="486" r:id="rId6"/>
    <p:sldId id="488" r:id="rId7"/>
    <p:sldId id="489" r:id="rId8"/>
    <p:sldId id="483" r:id="rId9"/>
    <p:sldId id="441" r:id="rId10"/>
    <p:sldId id="490" r:id="rId11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87"/>
    <a:srgbClr val="6CC098"/>
    <a:srgbClr val="C6DAFA"/>
    <a:srgbClr val="90D0B2"/>
    <a:srgbClr val="B9D1F9"/>
    <a:srgbClr val="56B688"/>
    <a:srgbClr val="8000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5472" autoAdjust="0"/>
  </p:normalViewPr>
  <p:slideViewPr>
    <p:cSldViewPr>
      <p:cViewPr varScale="1">
        <p:scale>
          <a:sx n="70" d="100"/>
          <a:sy n="70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35A5E-7D50-4683-A962-7DDEA4226D37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58B68B4-6079-4A42-9F73-C4804D3D4787}">
      <dgm:prSet phldrT="[Текст]"/>
      <dgm:spPr/>
      <dgm:t>
        <a:bodyPr/>
        <a:lstStyle/>
        <a:p>
          <a:endParaRPr lang="ru-RU" dirty="0"/>
        </a:p>
      </dgm:t>
    </dgm:pt>
    <dgm:pt modelId="{FF79F72B-4E50-4BAB-8CA2-6EC507AEA595}" type="parTrans" cxnId="{C38A9B64-44E5-4613-AA71-2EB049C16D74}">
      <dgm:prSet/>
      <dgm:spPr/>
      <dgm:t>
        <a:bodyPr/>
        <a:lstStyle/>
        <a:p>
          <a:endParaRPr lang="ru-RU"/>
        </a:p>
      </dgm:t>
    </dgm:pt>
    <dgm:pt modelId="{ECF484F5-959A-494D-9A24-41FE2D1B0480}" type="sibTrans" cxnId="{C38A9B64-44E5-4613-AA71-2EB049C16D74}">
      <dgm:prSet/>
      <dgm:spPr/>
      <dgm:t>
        <a:bodyPr/>
        <a:lstStyle/>
        <a:p>
          <a:endParaRPr lang="ru-RU"/>
        </a:p>
      </dgm:t>
    </dgm:pt>
    <dgm:pt modelId="{652329AC-C639-4010-8306-11B97A1D6842}">
      <dgm:prSet phldrT="[Текст]" custT="1"/>
      <dgm:spPr/>
      <dgm:t>
        <a:bodyPr/>
        <a:lstStyle/>
        <a:p>
          <a:r>
            <a:rPr lang="ru-RU" sz="2400" dirty="0" smtClean="0"/>
            <a:t>Стратегия социально-экономического развития МО ГО «Сыктывкар»</a:t>
          </a:r>
          <a:endParaRPr lang="ru-RU" sz="2400" dirty="0"/>
        </a:p>
      </dgm:t>
    </dgm:pt>
    <dgm:pt modelId="{C8491BA8-7F24-4E21-9709-90ECDFE82DE3}" type="parTrans" cxnId="{5B9D6483-AB14-4446-B553-D872EA0872AE}">
      <dgm:prSet/>
      <dgm:spPr/>
      <dgm:t>
        <a:bodyPr/>
        <a:lstStyle/>
        <a:p>
          <a:endParaRPr lang="ru-RU"/>
        </a:p>
      </dgm:t>
    </dgm:pt>
    <dgm:pt modelId="{A0BFC3E0-3188-4CE2-9A04-A44585E504D7}" type="sibTrans" cxnId="{5B9D6483-AB14-4446-B553-D872EA0872AE}">
      <dgm:prSet/>
      <dgm:spPr/>
      <dgm:t>
        <a:bodyPr/>
        <a:lstStyle/>
        <a:p>
          <a:endParaRPr lang="ru-RU"/>
        </a:p>
      </dgm:t>
    </dgm:pt>
    <dgm:pt modelId="{513F54A1-F9F4-4979-AEC1-33460C6ED01D}">
      <dgm:prSet phldrT="[Текст]" custT="1"/>
      <dgm:spPr/>
      <dgm:t>
        <a:bodyPr/>
        <a:lstStyle/>
        <a:p>
          <a:r>
            <a:rPr lang="ru-RU" sz="2400" dirty="0" smtClean="0"/>
            <a:t>Порядок разработки, реализации и оценки эффективности муниципальных программ МО ГО «Сыктывкар»</a:t>
          </a:r>
          <a:endParaRPr lang="ru-RU" sz="2400" dirty="0"/>
        </a:p>
      </dgm:t>
    </dgm:pt>
    <dgm:pt modelId="{9B7E9D7B-86ED-4178-AF6D-5011A5CF73E5}" type="sibTrans" cxnId="{3445882A-EB5B-48CB-A90D-25065D7B56ED}">
      <dgm:prSet/>
      <dgm:spPr/>
      <dgm:t>
        <a:bodyPr/>
        <a:lstStyle/>
        <a:p>
          <a:endParaRPr lang="ru-RU"/>
        </a:p>
      </dgm:t>
    </dgm:pt>
    <dgm:pt modelId="{642D6EF0-F218-4B12-9DF9-E23BD42F4F16}" type="parTrans" cxnId="{3445882A-EB5B-48CB-A90D-25065D7B56ED}">
      <dgm:prSet/>
      <dgm:spPr/>
      <dgm:t>
        <a:bodyPr/>
        <a:lstStyle/>
        <a:p>
          <a:endParaRPr lang="ru-RU"/>
        </a:p>
      </dgm:t>
    </dgm:pt>
    <dgm:pt modelId="{A60085F6-8133-4977-94F2-A672460959C1}">
      <dgm:prSet phldrT="[Текст]"/>
      <dgm:spPr/>
      <dgm:t>
        <a:bodyPr/>
        <a:lstStyle/>
        <a:p>
          <a:endParaRPr lang="ru-RU" dirty="0"/>
        </a:p>
      </dgm:t>
    </dgm:pt>
    <dgm:pt modelId="{FF3942DA-7E3E-4C2A-BAF7-36A117C3983D}" type="sibTrans" cxnId="{02EB520B-294A-4A9F-AE2E-E0621AEDAB6F}">
      <dgm:prSet/>
      <dgm:spPr/>
      <dgm:t>
        <a:bodyPr/>
        <a:lstStyle/>
        <a:p>
          <a:endParaRPr lang="ru-RU"/>
        </a:p>
      </dgm:t>
    </dgm:pt>
    <dgm:pt modelId="{57A44412-B016-4157-B541-B8CF7D6D3FFD}" type="parTrans" cxnId="{02EB520B-294A-4A9F-AE2E-E0621AEDAB6F}">
      <dgm:prSet/>
      <dgm:spPr/>
      <dgm:t>
        <a:bodyPr/>
        <a:lstStyle/>
        <a:p>
          <a:endParaRPr lang="ru-RU"/>
        </a:p>
      </dgm:t>
    </dgm:pt>
    <dgm:pt modelId="{A5DE4172-BB9F-406C-9736-2E8C5FC6FAB1}">
      <dgm:prSet phldrT="[Текст]" custT="1"/>
      <dgm:spPr/>
      <dgm:t>
        <a:bodyPr/>
        <a:lstStyle/>
        <a:p>
          <a:r>
            <a:rPr lang="ru-RU" sz="2400" dirty="0" smtClean="0"/>
            <a:t>Программа «Повышение эффективности бюджетных расходов муниципального образования городского округа «Сыктывкар» на период до 2012 года»</a:t>
          </a:r>
          <a:endParaRPr lang="ru-RU" sz="2400" dirty="0"/>
        </a:p>
      </dgm:t>
    </dgm:pt>
    <dgm:pt modelId="{DFA81AF9-6458-430C-94AE-9EFB8236DC42}" type="sibTrans" cxnId="{804E39C4-43F4-4F17-95F6-068670C641D5}">
      <dgm:prSet/>
      <dgm:spPr/>
      <dgm:t>
        <a:bodyPr/>
        <a:lstStyle/>
        <a:p>
          <a:endParaRPr lang="ru-RU"/>
        </a:p>
      </dgm:t>
    </dgm:pt>
    <dgm:pt modelId="{620C6E86-E6B7-43E1-BE73-816136D5C183}" type="parTrans" cxnId="{804E39C4-43F4-4F17-95F6-068670C641D5}">
      <dgm:prSet/>
      <dgm:spPr/>
      <dgm:t>
        <a:bodyPr/>
        <a:lstStyle/>
        <a:p>
          <a:endParaRPr lang="ru-RU"/>
        </a:p>
      </dgm:t>
    </dgm:pt>
    <dgm:pt modelId="{0ACF30AD-7EAB-432B-B52F-B5AB602988DC}">
      <dgm:prSet phldrT="[Текст]"/>
      <dgm:spPr/>
      <dgm:t>
        <a:bodyPr/>
        <a:lstStyle/>
        <a:p>
          <a:endParaRPr lang="ru-RU" dirty="0"/>
        </a:p>
      </dgm:t>
    </dgm:pt>
    <dgm:pt modelId="{3CE6151B-60C6-441B-A474-C04105A8EB2B}" type="sibTrans" cxnId="{D3AA3548-2017-4B26-BF7B-1EDBE29580E4}">
      <dgm:prSet/>
      <dgm:spPr/>
      <dgm:t>
        <a:bodyPr/>
        <a:lstStyle/>
        <a:p>
          <a:endParaRPr lang="ru-RU"/>
        </a:p>
      </dgm:t>
    </dgm:pt>
    <dgm:pt modelId="{9619E370-B9CC-447D-A490-1FAA67463CCE}" type="parTrans" cxnId="{D3AA3548-2017-4B26-BF7B-1EDBE29580E4}">
      <dgm:prSet/>
      <dgm:spPr/>
      <dgm:t>
        <a:bodyPr/>
        <a:lstStyle/>
        <a:p>
          <a:endParaRPr lang="ru-RU"/>
        </a:p>
      </dgm:t>
    </dgm:pt>
    <dgm:pt modelId="{4F6FC232-2AFB-4D97-8CF2-0C3B8F6C1F84}">
      <dgm:prSet custT="1"/>
      <dgm:spPr/>
      <dgm:t>
        <a:bodyPr/>
        <a:lstStyle/>
        <a:p>
          <a:r>
            <a:rPr lang="ru-RU" sz="2400" dirty="0" smtClean="0"/>
            <a:t>Перечень муниципальных программ, финансируемых за счет средств бюджета МО ГО «Сыктывкар»</a:t>
          </a:r>
          <a:endParaRPr lang="ru-RU" sz="2400" dirty="0"/>
        </a:p>
      </dgm:t>
    </dgm:pt>
    <dgm:pt modelId="{AD35BD89-1E70-4564-8E78-FBDA4EF90D71}" type="parTrans" cxnId="{D1D7717B-52D5-4A83-B2A2-B6737D260613}">
      <dgm:prSet/>
      <dgm:spPr/>
      <dgm:t>
        <a:bodyPr/>
        <a:lstStyle/>
        <a:p>
          <a:endParaRPr lang="ru-RU"/>
        </a:p>
      </dgm:t>
    </dgm:pt>
    <dgm:pt modelId="{AF009A52-75B7-4B45-82CA-C27B103BEBC6}" type="sibTrans" cxnId="{D1D7717B-52D5-4A83-B2A2-B6737D260613}">
      <dgm:prSet/>
      <dgm:spPr/>
      <dgm:t>
        <a:bodyPr/>
        <a:lstStyle/>
        <a:p>
          <a:endParaRPr lang="ru-RU"/>
        </a:p>
      </dgm:t>
    </dgm:pt>
    <dgm:pt modelId="{2BAA44A8-FD34-4E27-ACE1-FBDD7D9E90A4}">
      <dgm:prSet phldrT="[Текст]"/>
      <dgm:spPr/>
      <dgm:t>
        <a:bodyPr/>
        <a:lstStyle/>
        <a:p>
          <a:endParaRPr lang="ru-RU" dirty="0"/>
        </a:p>
      </dgm:t>
    </dgm:pt>
    <dgm:pt modelId="{E433060F-C603-41C6-AB7B-25C341A1E1E0}" type="sibTrans" cxnId="{C6FB6528-D727-43CF-ACB9-1EC653E8A6AD}">
      <dgm:prSet/>
      <dgm:spPr/>
      <dgm:t>
        <a:bodyPr/>
        <a:lstStyle/>
        <a:p>
          <a:endParaRPr lang="ru-RU"/>
        </a:p>
      </dgm:t>
    </dgm:pt>
    <dgm:pt modelId="{A8F7A95B-A928-4BCD-AD00-FA511C3F4488}" type="parTrans" cxnId="{C6FB6528-D727-43CF-ACB9-1EC653E8A6AD}">
      <dgm:prSet/>
      <dgm:spPr/>
      <dgm:t>
        <a:bodyPr/>
        <a:lstStyle/>
        <a:p>
          <a:endParaRPr lang="ru-RU"/>
        </a:p>
      </dgm:t>
    </dgm:pt>
    <dgm:pt modelId="{5ECEC917-5B53-4EEF-BBEA-384EC9C3DA0A}" type="pres">
      <dgm:prSet presAssocID="{03E35A5E-7D50-4683-A962-7DDEA4226D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1B98D-9598-4E95-BDD8-8618070ACEEE}" type="pres">
      <dgm:prSet presAssocID="{958B68B4-6079-4A42-9F73-C4804D3D4787}" presName="composite" presStyleCnt="0"/>
      <dgm:spPr/>
    </dgm:pt>
    <dgm:pt modelId="{BDB1E28A-9A64-47D5-9613-85DC7D68CD19}" type="pres">
      <dgm:prSet presAssocID="{958B68B4-6079-4A42-9F73-C4804D3D4787}" presName="parentText" presStyleLbl="alignNode1" presStyleIdx="0" presStyleCnt="4" custScaleX="97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CBAA-F6F6-4D9B-AA33-91F54E2F089E}" type="pres">
      <dgm:prSet presAssocID="{958B68B4-6079-4A42-9F73-C4804D3D4787}" presName="descendantText" presStyleLbl="alignAcc1" presStyleIdx="0" presStyleCnt="4" custScaleX="100000" custScaleY="13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1FEC-426C-4691-B086-4B3387354FB0}" type="pres">
      <dgm:prSet presAssocID="{ECF484F5-959A-494D-9A24-41FE2D1B0480}" presName="sp" presStyleCnt="0"/>
      <dgm:spPr/>
    </dgm:pt>
    <dgm:pt modelId="{7859338B-24DB-4101-97C9-6F7E97416999}" type="pres">
      <dgm:prSet presAssocID="{0ACF30AD-7EAB-432B-B52F-B5AB602988DC}" presName="composite" presStyleCnt="0"/>
      <dgm:spPr/>
    </dgm:pt>
    <dgm:pt modelId="{597D5E3C-7034-4FB0-8EF5-292FA2C4E9A5}" type="pres">
      <dgm:prSet presAssocID="{0ACF30AD-7EAB-432B-B52F-B5AB602988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C0495-4972-49BD-8B85-F2F5A2907D64}" type="pres">
      <dgm:prSet presAssocID="{0ACF30AD-7EAB-432B-B52F-B5AB602988DC}" presName="descendantText" presStyleLbl="alignAcc1" presStyleIdx="1" presStyleCnt="4" custScaleY="15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5D32-50FE-4C80-855F-BD695C2FE972}" type="pres">
      <dgm:prSet presAssocID="{3CE6151B-60C6-441B-A474-C04105A8EB2B}" presName="sp" presStyleCnt="0"/>
      <dgm:spPr/>
    </dgm:pt>
    <dgm:pt modelId="{6C3FE35C-D2B7-4FC9-AC30-599E28A26BCD}" type="pres">
      <dgm:prSet presAssocID="{A60085F6-8133-4977-94F2-A672460959C1}" presName="composite" presStyleCnt="0"/>
      <dgm:spPr/>
    </dgm:pt>
    <dgm:pt modelId="{CE392017-2794-4FDA-A3CE-4CD65DD4C71C}" type="pres">
      <dgm:prSet presAssocID="{A60085F6-8133-4977-94F2-A672460959C1}" presName="parentText" presStyleLbl="alignNode1" presStyleIdx="2" presStyleCnt="4" custLinFactNeighborX="0" custLinFactNeighborY="3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82F13-D91D-496D-9172-722D52E7F381}" type="pres">
      <dgm:prSet presAssocID="{A60085F6-8133-4977-94F2-A672460959C1}" presName="descendantText" presStyleLbl="alignAcc1" presStyleIdx="2" presStyleCnt="4" custScaleY="14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5D46-02B4-4555-BF19-132C4AC91436}" type="pres">
      <dgm:prSet presAssocID="{FF3942DA-7E3E-4C2A-BAF7-36A117C3983D}" presName="sp" presStyleCnt="0"/>
      <dgm:spPr/>
    </dgm:pt>
    <dgm:pt modelId="{95DBF8C1-F433-4298-BC6B-71A6815444E9}" type="pres">
      <dgm:prSet presAssocID="{2BAA44A8-FD34-4E27-ACE1-FBDD7D9E90A4}" presName="composite" presStyleCnt="0"/>
      <dgm:spPr/>
    </dgm:pt>
    <dgm:pt modelId="{4F75F17A-16BB-45AC-A336-E2B1BE0645C1}" type="pres">
      <dgm:prSet presAssocID="{2BAA44A8-FD34-4E27-ACE1-FBDD7D9E90A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A7B22-040A-4833-8E1F-E939BFE11FF2}" type="pres">
      <dgm:prSet presAssocID="{2BAA44A8-FD34-4E27-ACE1-FBDD7D9E90A4}" presName="descendantText" presStyleLbl="alignAcc1" presStyleIdx="3" presStyleCnt="4" custScaleY="137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D6483-AB14-4446-B553-D872EA0872AE}" srcId="{958B68B4-6079-4A42-9F73-C4804D3D4787}" destId="{652329AC-C639-4010-8306-11B97A1D6842}" srcOrd="0" destOrd="0" parTransId="{C8491BA8-7F24-4E21-9709-90ECDFE82DE3}" sibTransId="{A0BFC3E0-3188-4CE2-9A04-A44585E504D7}"/>
    <dgm:cxn modelId="{C6FB6528-D727-43CF-ACB9-1EC653E8A6AD}" srcId="{03E35A5E-7D50-4683-A962-7DDEA4226D37}" destId="{2BAA44A8-FD34-4E27-ACE1-FBDD7D9E90A4}" srcOrd="3" destOrd="0" parTransId="{A8F7A95B-A928-4BCD-AD00-FA511C3F4488}" sibTransId="{E433060F-C603-41C6-AB7B-25C341A1E1E0}"/>
    <dgm:cxn modelId="{D71EF775-0C48-443E-88B9-12D8C65D0E84}" type="presOf" srcId="{958B68B4-6079-4A42-9F73-C4804D3D4787}" destId="{BDB1E28A-9A64-47D5-9613-85DC7D68CD19}" srcOrd="0" destOrd="0" presId="urn:microsoft.com/office/officeart/2005/8/layout/chevron2"/>
    <dgm:cxn modelId="{02EB520B-294A-4A9F-AE2E-E0621AEDAB6F}" srcId="{03E35A5E-7D50-4683-A962-7DDEA4226D37}" destId="{A60085F6-8133-4977-94F2-A672460959C1}" srcOrd="2" destOrd="0" parTransId="{57A44412-B016-4157-B541-B8CF7D6D3FFD}" sibTransId="{FF3942DA-7E3E-4C2A-BAF7-36A117C3983D}"/>
    <dgm:cxn modelId="{FACB8EA3-1ABA-4975-AECC-68D7F1A28E17}" type="presOf" srcId="{A5DE4172-BB9F-406C-9736-2E8C5FC6FAB1}" destId="{278C0495-4972-49BD-8B85-F2F5A2907D64}" srcOrd="0" destOrd="0" presId="urn:microsoft.com/office/officeart/2005/8/layout/chevron2"/>
    <dgm:cxn modelId="{431E8F33-02AF-4634-BD5E-8745FB74DF61}" type="presOf" srcId="{2BAA44A8-FD34-4E27-ACE1-FBDD7D9E90A4}" destId="{4F75F17A-16BB-45AC-A336-E2B1BE0645C1}" srcOrd="0" destOrd="0" presId="urn:microsoft.com/office/officeart/2005/8/layout/chevron2"/>
    <dgm:cxn modelId="{D1D7717B-52D5-4A83-B2A2-B6737D260613}" srcId="{2BAA44A8-FD34-4E27-ACE1-FBDD7D9E90A4}" destId="{4F6FC232-2AFB-4D97-8CF2-0C3B8F6C1F84}" srcOrd="0" destOrd="0" parTransId="{AD35BD89-1E70-4564-8E78-FBDA4EF90D71}" sibTransId="{AF009A52-75B7-4B45-82CA-C27B103BEBC6}"/>
    <dgm:cxn modelId="{011680B2-4AD0-4EF3-B05E-FF07641CDB32}" type="presOf" srcId="{513F54A1-F9F4-4979-AEC1-33460C6ED01D}" destId="{E7B82F13-D91D-496D-9172-722D52E7F381}" srcOrd="0" destOrd="0" presId="urn:microsoft.com/office/officeart/2005/8/layout/chevron2"/>
    <dgm:cxn modelId="{4C501547-05BF-4596-9BC6-00484A1F1845}" type="presOf" srcId="{A60085F6-8133-4977-94F2-A672460959C1}" destId="{CE392017-2794-4FDA-A3CE-4CD65DD4C71C}" srcOrd="0" destOrd="0" presId="urn:microsoft.com/office/officeart/2005/8/layout/chevron2"/>
    <dgm:cxn modelId="{D3AA3548-2017-4B26-BF7B-1EDBE29580E4}" srcId="{03E35A5E-7D50-4683-A962-7DDEA4226D37}" destId="{0ACF30AD-7EAB-432B-B52F-B5AB602988DC}" srcOrd="1" destOrd="0" parTransId="{9619E370-B9CC-447D-A490-1FAA67463CCE}" sibTransId="{3CE6151B-60C6-441B-A474-C04105A8EB2B}"/>
    <dgm:cxn modelId="{2766D2E3-D608-4DAE-8B44-B997A2551FA4}" type="presOf" srcId="{0ACF30AD-7EAB-432B-B52F-B5AB602988DC}" destId="{597D5E3C-7034-4FB0-8EF5-292FA2C4E9A5}" srcOrd="0" destOrd="0" presId="urn:microsoft.com/office/officeart/2005/8/layout/chevron2"/>
    <dgm:cxn modelId="{3445882A-EB5B-48CB-A90D-25065D7B56ED}" srcId="{A60085F6-8133-4977-94F2-A672460959C1}" destId="{513F54A1-F9F4-4979-AEC1-33460C6ED01D}" srcOrd="0" destOrd="0" parTransId="{642D6EF0-F218-4B12-9DF9-E23BD42F4F16}" sibTransId="{9B7E9D7B-86ED-4178-AF6D-5011A5CF73E5}"/>
    <dgm:cxn modelId="{2A8D9278-B144-4A5D-BB37-B7BF36E8D2DE}" type="presOf" srcId="{652329AC-C639-4010-8306-11B97A1D6842}" destId="{27C2CBAA-F6F6-4D9B-AA33-91F54E2F089E}" srcOrd="0" destOrd="0" presId="urn:microsoft.com/office/officeart/2005/8/layout/chevron2"/>
    <dgm:cxn modelId="{804E39C4-43F4-4F17-95F6-068670C641D5}" srcId="{0ACF30AD-7EAB-432B-B52F-B5AB602988DC}" destId="{A5DE4172-BB9F-406C-9736-2E8C5FC6FAB1}" srcOrd="0" destOrd="0" parTransId="{620C6E86-E6B7-43E1-BE73-816136D5C183}" sibTransId="{DFA81AF9-6458-430C-94AE-9EFB8236DC42}"/>
    <dgm:cxn modelId="{D4CFF991-D9CF-42DC-B513-43115FB51959}" type="presOf" srcId="{4F6FC232-2AFB-4D97-8CF2-0C3B8F6C1F84}" destId="{933A7B22-040A-4833-8E1F-E939BFE11FF2}" srcOrd="0" destOrd="0" presId="urn:microsoft.com/office/officeart/2005/8/layout/chevron2"/>
    <dgm:cxn modelId="{C38A9B64-44E5-4613-AA71-2EB049C16D74}" srcId="{03E35A5E-7D50-4683-A962-7DDEA4226D37}" destId="{958B68B4-6079-4A42-9F73-C4804D3D4787}" srcOrd="0" destOrd="0" parTransId="{FF79F72B-4E50-4BAB-8CA2-6EC507AEA595}" sibTransId="{ECF484F5-959A-494D-9A24-41FE2D1B0480}"/>
    <dgm:cxn modelId="{C305EFB2-7540-438D-B79C-1FA59F912762}" type="presOf" srcId="{03E35A5E-7D50-4683-A962-7DDEA4226D37}" destId="{5ECEC917-5B53-4EEF-BBEA-384EC9C3DA0A}" srcOrd="0" destOrd="0" presId="urn:microsoft.com/office/officeart/2005/8/layout/chevron2"/>
    <dgm:cxn modelId="{29C891EA-0504-48AC-9A8A-414448F1AE50}" type="presParOf" srcId="{5ECEC917-5B53-4EEF-BBEA-384EC9C3DA0A}" destId="{2D11B98D-9598-4E95-BDD8-8618070ACEEE}" srcOrd="0" destOrd="0" presId="urn:microsoft.com/office/officeart/2005/8/layout/chevron2"/>
    <dgm:cxn modelId="{DDB77780-55A2-4492-B361-A93D83E341DE}" type="presParOf" srcId="{2D11B98D-9598-4E95-BDD8-8618070ACEEE}" destId="{BDB1E28A-9A64-47D5-9613-85DC7D68CD19}" srcOrd="0" destOrd="0" presId="urn:microsoft.com/office/officeart/2005/8/layout/chevron2"/>
    <dgm:cxn modelId="{B7FDA8E9-AAEE-409D-9C5A-0CF928D0FD68}" type="presParOf" srcId="{2D11B98D-9598-4E95-BDD8-8618070ACEEE}" destId="{27C2CBAA-F6F6-4D9B-AA33-91F54E2F089E}" srcOrd="1" destOrd="0" presId="urn:microsoft.com/office/officeart/2005/8/layout/chevron2"/>
    <dgm:cxn modelId="{7F543CFF-996B-4656-80B6-60ACFB0F8C69}" type="presParOf" srcId="{5ECEC917-5B53-4EEF-BBEA-384EC9C3DA0A}" destId="{B4051FEC-426C-4691-B086-4B3387354FB0}" srcOrd="1" destOrd="0" presId="urn:microsoft.com/office/officeart/2005/8/layout/chevron2"/>
    <dgm:cxn modelId="{2119295F-A027-4023-902B-CD4A495D1664}" type="presParOf" srcId="{5ECEC917-5B53-4EEF-BBEA-384EC9C3DA0A}" destId="{7859338B-24DB-4101-97C9-6F7E97416999}" srcOrd="2" destOrd="0" presId="urn:microsoft.com/office/officeart/2005/8/layout/chevron2"/>
    <dgm:cxn modelId="{053F13D0-81AC-4F49-8E31-FA0EEB283E16}" type="presParOf" srcId="{7859338B-24DB-4101-97C9-6F7E97416999}" destId="{597D5E3C-7034-4FB0-8EF5-292FA2C4E9A5}" srcOrd="0" destOrd="0" presId="urn:microsoft.com/office/officeart/2005/8/layout/chevron2"/>
    <dgm:cxn modelId="{C35D15BA-ECCD-49AD-BA35-353E4E0E5688}" type="presParOf" srcId="{7859338B-24DB-4101-97C9-6F7E97416999}" destId="{278C0495-4972-49BD-8B85-F2F5A2907D64}" srcOrd="1" destOrd="0" presId="urn:microsoft.com/office/officeart/2005/8/layout/chevron2"/>
    <dgm:cxn modelId="{DA1D6F93-8739-4D11-8B03-1EFABF728A06}" type="presParOf" srcId="{5ECEC917-5B53-4EEF-BBEA-384EC9C3DA0A}" destId="{28B75D32-50FE-4C80-855F-BD695C2FE972}" srcOrd="3" destOrd="0" presId="urn:microsoft.com/office/officeart/2005/8/layout/chevron2"/>
    <dgm:cxn modelId="{D4D2CCA3-9878-4260-8010-5B46A0EFE1E0}" type="presParOf" srcId="{5ECEC917-5B53-4EEF-BBEA-384EC9C3DA0A}" destId="{6C3FE35C-D2B7-4FC9-AC30-599E28A26BCD}" srcOrd="4" destOrd="0" presId="urn:microsoft.com/office/officeart/2005/8/layout/chevron2"/>
    <dgm:cxn modelId="{98FA8798-CFA2-4F00-86FF-555F7D672CD1}" type="presParOf" srcId="{6C3FE35C-D2B7-4FC9-AC30-599E28A26BCD}" destId="{CE392017-2794-4FDA-A3CE-4CD65DD4C71C}" srcOrd="0" destOrd="0" presId="urn:microsoft.com/office/officeart/2005/8/layout/chevron2"/>
    <dgm:cxn modelId="{10752D88-B0A2-4D84-98C2-DE0D1795AA4C}" type="presParOf" srcId="{6C3FE35C-D2B7-4FC9-AC30-599E28A26BCD}" destId="{E7B82F13-D91D-496D-9172-722D52E7F381}" srcOrd="1" destOrd="0" presId="urn:microsoft.com/office/officeart/2005/8/layout/chevron2"/>
    <dgm:cxn modelId="{064CFB6C-7183-450A-B41E-70C80988BEDF}" type="presParOf" srcId="{5ECEC917-5B53-4EEF-BBEA-384EC9C3DA0A}" destId="{D4F55D46-02B4-4555-BF19-132C4AC91436}" srcOrd="5" destOrd="0" presId="urn:microsoft.com/office/officeart/2005/8/layout/chevron2"/>
    <dgm:cxn modelId="{C086707E-AD54-430D-8779-6CBA5898410E}" type="presParOf" srcId="{5ECEC917-5B53-4EEF-BBEA-384EC9C3DA0A}" destId="{95DBF8C1-F433-4298-BC6B-71A6815444E9}" srcOrd="6" destOrd="0" presId="urn:microsoft.com/office/officeart/2005/8/layout/chevron2"/>
    <dgm:cxn modelId="{FDA446BA-207A-4FF0-ACA6-4985B715382A}" type="presParOf" srcId="{95DBF8C1-F433-4298-BC6B-71A6815444E9}" destId="{4F75F17A-16BB-45AC-A336-E2B1BE0645C1}" srcOrd="0" destOrd="0" presId="urn:microsoft.com/office/officeart/2005/8/layout/chevron2"/>
    <dgm:cxn modelId="{9C66378D-B03A-4FAA-AB12-0EF54D21D405}" type="presParOf" srcId="{95DBF8C1-F433-4298-BC6B-71A6815444E9}" destId="{933A7B22-040A-4833-8E1F-E939BFE11FF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7BA44-51DE-4309-A46D-CF96998808C5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AC9619-DB66-48BB-AB69-CF41520DE97F}">
      <dgm:prSet phldrT="[Текст]" custT="1"/>
      <dgm:spPr/>
      <dgm:t>
        <a:bodyPr/>
        <a:lstStyle/>
        <a:p>
          <a:r>
            <a:rPr lang="ru-RU" sz="1800" b="1" dirty="0" smtClean="0"/>
            <a:t>Отсутствие  законодательно закрепленного:</a:t>
          </a:r>
        </a:p>
        <a:p>
          <a:r>
            <a:rPr lang="ru-RU" sz="1800" b="1" dirty="0" smtClean="0"/>
            <a:t>- понятия муниципальная программа;</a:t>
          </a:r>
        </a:p>
        <a:p>
          <a:r>
            <a:rPr lang="ru-RU" sz="1800" b="1" dirty="0" smtClean="0"/>
            <a:t>-механизмов формирования и реализации муниципальной программы</a:t>
          </a:r>
          <a:endParaRPr lang="ru-RU" sz="1800" b="1" dirty="0"/>
        </a:p>
      </dgm:t>
    </dgm:pt>
    <dgm:pt modelId="{619894B9-BF78-46F7-80EA-8B8A6C3EEC4D}" type="parTrans" cxnId="{9A457717-90BD-4A00-B97D-EC2594227F09}">
      <dgm:prSet/>
      <dgm:spPr/>
      <dgm:t>
        <a:bodyPr/>
        <a:lstStyle/>
        <a:p>
          <a:endParaRPr lang="ru-RU"/>
        </a:p>
      </dgm:t>
    </dgm:pt>
    <dgm:pt modelId="{6C615FA4-A3A5-4FF3-9752-0BF653B5C79C}" type="sibTrans" cxnId="{9A457717-90BD-4A00-B97D-EC2594227F09}">
      <dgm:prSet/>
      <dgm:spPr/>
      <dgm:t>
        <a:bodyPr/>
        <a:lstStyle/>
        <a:p>
          <a:endParaRPr lang="ru-RU"/>
        </a:p>
      </dgm:t>
    </dgm:pt>
    <dgm:pt modelId="{C4FA7715-54A6-4F59-90DF-606041BFF37B}">
      <dgm:prSet phldrT="[Текст]"/>
      <dgm:spPr/>
      <dgm:t>
        <a:bodyPr/>
        <a:lstStyle/>
        <a:p>
          <a:r>
            <a:rPr lang="ru-RU" b="1" dirty="0" smtClean="0"/>
            <a:t>Отсутствие опыта формирования  муниципальных программ</a:t>
          </a:r>
          <a:endParaRPr lang="ru-RU" b="1" dirty="0"/>
        </a:p>
      </dgm:t>
    </dgm:pt>
    <dgm:pt modelId="{3C320642-064B-4F9D-9435-3A58F7B1EF36}" type="parTrans" cxnId="{5F704EB1-0C5D-43E2-A1EB-BCB771B497AE}">
      <dgm:prSet/>
      <dgm:spPr/>
      <dgm:t>
        <a:bodyPr/>
        <a:lstStyle/>
        <a:p>
          <a:endParaRPr lang="ru-RU"/>
        </a:p>
      </dgm:t>
    </dgm:pt>
    <dgm:pt modelId="{81C8F7AA-3B75-429C-8142-6D8796C51653}" type="sibTrans" cxnId="{5F704EB1-0C5D-43E2-A1EB-BCB771B497AE}">
      <dgm:prSet/>
      <dgm:spPr/>
      <dgm:t>
        <a:bodyPr/>
        <a:lstStyle/>
        <a:p>
          <a:endParaRPr lang="ru-RU"/>
        </a:p>
      </dgm:t>
    </dgm:pt>
    <dgm:pt modelId="{9BAE79E7-1A6D-4871-837E-C6B38F2586BE}">
      <dgm:prSet phldrT="[Текст]"/>
      <dgm:spPr/>
      <dgm:t>
        <a:bodyPr/>
        <a:lstStyle/>
        <a:p>
          <a:r>
            <a:rPr lang="ru-RU" b="1" dirty="0" err="1" smtClean="0"/>
            <a:t>Пилотный</a:t>
          </a:r>
          <a:r>
            <a:rPr lang="ru-RU" b="1" dirty="0" smtClean="0"/>
            <a:t> проект : муниципальная программа «Развитие культуры, физической культуры и спорта МО ГО «Сыктывкар» </a:t>
          </a:r>
          <a:endParaRPr lang="ru-RU" b="1" dirty="0"/>
        </a:p>
      </dgm:t>
    </dgm:pt>
    <dgm:pt modelId="{B94B1664-AF8F-44D7-8452-5706F341C788}" type="parTrans" cxnId="{032C9140-79D5-4E33-8683-1A5E982C08D8}">
      <dgm:prSet/>
      <dgm:spPr/>
      <dgm:t>
        <a:bodyPr/>
        <a:lstStyle/>
        <a:p>
          <a:endParaRPr lang="ru-RU"/>
        </a:p>
      </dgm:t>
    </dgm:pt>
    <dgm:pt modelId="{93EE59AC-54BD-45ED-9F67-34C9888FABF5}" type="sibTrans" cxnId="{032C9140-79D5-4E33-8683-1A5E982C08D8}">
      <dgm:prSet/>
      <dgm:spPr/>
      <dgm:t>
        <a:bodyPr/>
        <a:lstStyle/>
        <a:p>
          <a:endParaRPr lang="ru-RU"/>
        </a:p>
      </dgm:t>
    </dgm:pt>
    <dgm:pt modelId="{F7215A0F-9ABF-4ADF-B699-081BF255F6D1}" type="pres">
      <dgm:prSet presAssocID="{F697BA44-51DE-4309-A46D-CF96998808C5}" presName="CompostProcess" presStyleCnt="0">
        <dgm:presLayoutVars>
          <dgm:dir/>
          <dgm:resizeHandles val="exact"/>
        </dgm:presLayoutVars>
      </dgm:prSet>
      <dgm:spPr/>
    </dgm:pt>
    <dgm:pt modelId="{5B0F8F1E-B954-4582-86AC-BC25D3456542}" type="pres">
      <dgm:prSet presAssocID="{F697BA44-51DE-4309-A46D-CF96998808C5}" presName="arrow" presStyleLbl="bgShp" presStyleIdx="0" presStyleCnt="1"/>
      <dgm:spPr/>
    </dgm:pt>
    <dgm:pt modelId="{37F54D3A-0995-4E1B-A82C-599E1FC965EE}" type="pres">
      <dgm:prSet presAssocID="{F697BA44-51DE-4309-A46D-CF96998808C5}" presName="linearProcess" presStyleCnt="0"/>
      <dgm:spPr/>
    </dgm:pt>
    <dgm:pt modelId="{D01D48EE-5884-4385-B579-F5318E1200B7}" type="pres">
      <dgm:prSet presAssocID="{C3AC9619-DB66-48BB-AB69-CF41520DE97F}" presName="textNode" presStyleLbl="node1" presStyleIdx="0" presStyleCnt="3" custScaleY="12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328FC-E400-46D3-803F-41B788ACFCF1}" type="pres">
      <dgm:prSet presAssocID="{6C615FA4-A3A5-4FF3-9752-0BF653B5C79C}" presName="sibTrans" presStyleCnt="0"/>
      <dgm:spPr/>
    </dgm:pt>
    <dgm:pt modelId="{0F29914B-81FE-4162-B059-AB521EC52FD8}" type="pres">
      <dgm:prSet presAssocID="{C4FA7715-54A6-4F59-90DF-606041BFF37B}" presName="textNode" presStyleLbl="node1" presStyleIdx="1" presStyleCnt="3" custScaleY="11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3014B-7CDF-4D74-9343-23B0F2D61333}" type="pres">
      <dgm:prSet presAssocID="{81C8F7AA-3B75-429C-8142-6D8796C51653}" presName="sibTrans" presStyleCnt="0"/>
      <dgm:spPr/>
    </dgm:pt>
    <dgm:pt modelId="{35BDB267-C78D-4AB5-BD0C-7345A0084FCF}" type="pres">
      <dgm:prSet presAssocID="{9BAE79E7-1A6D-4871-837E-C6B38F2586B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704EB1-0C5D-43E2-A1EB-BCB771B497AE}" srcId="{F697BA44-51DE-4309-A46D-CF96998808C5}" destId="{C4FA7715-54A6-4F59-90DF-606041BFF37B}" srcOrd="1" destOrd="0" parTransId="{3C320642-064B-4F9D-9435-3A58F7B1EF36}" sibTransId="{81C8F7AA-3B75-429C-8142-6D8796C51653}"/>
    <dgm:cxn modelId="{9A457717-90BD-4A00-B97D-EC2594227F09}" srcId="{F697BA44-51DE-4309-A46D-CF96998808C5}" destId="{C3AC9619-DB66-48BB-AB69-CF41520DE97F}" srcOrd="0" destOrd="0" parTransId="{619894B9-BF78-46F7-80EA-8B8A6C3EEC4D}" sibTransId="{6C615FA4-A3A5-4FF3-9752-0BF653B5C79C}"/>
    <dgm:cxn modelId="{A637DB4F-E2C0-44E2-8C1A-0B58FCFEBC37}" type="presOf" srcId="{C3AC9619-DB66-48BB-AB69-CF41520DE97F}" destId="{D01D48EE-5884-4385-B579-F5318E1200B7}" srcOrd="0" destOrd="0" presId="urn:microsoft.com/office/officeart/2005/8/layout/hProcess9"/>
    <dgm:cxn modelId="{032C9140-79D5-4E33-8683-1A5E982C08D8}" srcId="{F697BA44-51DE-4309-A46D-CF96998808C5}" destId="{9BAE79E7-1A6D-4871-837E-C6B38F2586BE}" srcOrd="2" destOrd="0" parTransId="{B94B1664-AF8F-44D7-8452-5706F341C788}" sibTransId="{93EE59AC-54BD-45ED-9F67-34C9888FABF5}"/>
    <dgm:cxn modelId="{55F80BBE-EBFA-446A-A964-E0127714A01C}" type="presOf" srcId="{C4FA7715-54A6-4F59-90DF-606041BFF37B}" destId="{0F29914B-81FE-4162-B059-AB521EC52FD8}" srcOrd="0" destOrd="0" presId="urn:microsoft.com/office/officeart/2005/8/layout/hProcess9"/>
    <dgm:cxn modelId="{0D7C5373-D8FD-46C2-8F21-9FE71F969FA5}" type="presOf" srcId="{F697BA44-51DE-4309-A46D-CF96998808C5}" destId="{F7215A0F-9ABF-4ADF-B699-081BF255F6D1}" srcOrd="0" destOrd="0" presId="urn:microsoft.com/office/officeart/2005/8/layout/hProcess9"/>
    <dgm:cxn modelId="{635C64C3-87B2-4668-BFC6-BFA6B0DD34C3}" type="presOf" srcId="{9BAE79E7-1A6D-4871-837E-C6B38F2586BE}" destId="{35BDB267-C78D-4AB5-BD0C-7345A0084FCF}" srcOrd="0" destOrd="0" presId="urn:microsoft.com/office/officeart/2005/8/layout/hProcess9"/>
    <dgm:cxn modelId="{72629303-0219-4CD0-8B9A-666C6C6A13A9}" type="presParOf" srcId="{F7215A0F-9ABF-4ADF-B699-081BF255F6D1}" destId="{5B0F8F1E-B954-4582-86AC-BC25D3456542}" srcOrd="0" destOrd="0" presId="urn:microsoft.com/office/officeart/2005/8/layout/hProcess9"/>
    <dgm:cxn modelId="{0255DEBA-0AC9-45AE-A48E-0FBA22977A71}" type="presParOf" srcId="{F7215A0F-9ABF-4ADF-B699-081BF255F6D1}" destId="{37F54D3A-0995-4E1B-A82C-599E1FC965EE}" srcOrd="1" destOrd="0" presId="urn:microsoft.com/office/officeart/2005/8/layout/hProcess9"/>
    <dgm:cxn modelId="{82D8D0F2-7120-4240-B3EB-D344DCE841A8}" type="presParOf" srcId="{37F54D3A-0995-4E1B-A82C-599E1FC965EE}" destId="{D01D48EE-5884-4385-B579-F5318E1200B7}" srcOrd="0" destOrd="0" presId="urn:microsoft.com/office/officeart/2005/8/layout/hProcess9"/>
    <dgm:cxn modelId="{C7D0DDEF-7319-4AE3-8AB4-45DE962F238F}" type="presParOf" srcId="{37F54D3A-0995-4E1B-A82C-599E1FC965EE}" destId="{E6A328FC-E400-46D3-803F-41B788ACFCF1}" srcOrd="1" destOrd="0" presId="urn:microsoft.com/office/officeart/2005/8/layout/hProcess9"/>
    <dgm:cxn modelId="{22225DFC-DEC2-450E-9132-A7AF4F7F6D04}" type="presParOf" srcId="{37F54D3A-0995-4E1B-A82C-599E1FC965EE}" destId="{0F29914B-81FE-4162-B059-AB521EC52FD8}" srcOrd="2" destOrd="0" presId="urn:microsoft.com/office/officeart/2005/8/layout/hProcess9"/>
    <dgm:cxn modelId="{182F0AAB-40DD-4F88-BBD6-D3C7DB11A54C}" type="presParOf" srcId="{37F54D3A-0995-4E1B-A82C-599E1FC965EE}" destId="{DC93014B-7CDF-4D74-9343-23B0F2D61333}" srcOrd="3" destOrd="0" presId="urn:microsoft.com/office/officeart/2005/8/layout/hProcess9"/>
    <dgm:cxn modelId="{C651FE12-E010-4943-8D0F-2C30D8BCFCDE}" type="presParOf" srcId="{37F54D3A-0995-4E1B-A82C-599E1FC965EE}" destId="{35BDB267-C78D-4AB5-BD0C-7345A0084FCF}" srcOrd="4" destOrd="0" presId="urn:microsoft.com/office/officeart/2005/8/layout/hProcess9"/>
  </dgm:cxnLst>
  <dgm:bg>
    <a:solidFill>
      <a:schemeClr val="accent4">
        <a:lumMod val="20000"/>
        <a:lumOff val="8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35A5E-7D50-4683-A962-7DDEA4226D37}" type="doc">
      <dgm:prSet loTypeId="urn:microsoft.com/office/officeart/2005/8/layout/chevron2" loCatId="list" qsTypeId="urn:microsoft.com/office/officeart/2005/8/quickstyle/simple1#8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958B68B4-6079-4A42-9F73-C4804D3D478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FF79F72B-4E50-4BAB-8CA2-6EC507AEA595}" type="parTrans" cxnId="{C38A9B64-44E5-4613-AA71-2EB049C16D74}">
      <dgm:prSet/>
      <dgm:spPr/>
      <dgm:t>
        <a:bodyPr/>
        <a:lstStyle/>
        <a:p>
          <a:endParaRPr lang="ru-RU"/>
        </a:p>
      </dgm:t>
    </dgm:pt>
    <dgm:pt modelId="{ECF484F5-959A-494D-9A24-41FE2D1B0480}" type="sibTrans" cxnId="{C38A9B64-44E5-4613-AA71-2EB049C16D74}">
      <dgm:prSet/>
      <dgm:spPr/>
      <dgm:t>
        <a:bodyPr/>
        <a:lstStyle/>
        <a:p>
          <a:endParaRPr lang="ru-RU"/>
        </a:p>
      </dgm:t>
    </dgm:pt>
    <dgm:pt modelId="{652329AC-C639-4010-8306-11B97A1D684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Проведена полная </a:t>
          </a:r>
          <a:r>
            <a:rPr lang="ru-RU" sz="2000" b="1" dirty="0" smtClean="0">
              <a:solidFill>
                <a:srgbClr val="C00000"/>
              </a:solidFill>
            </a:rPr>
            <a:t>инвентаризация</a:t>
          </a:r>
          <a:r>
            <a:rPr lang="ru-RU" sz="2000" b="1" dirty="0" smtClean="0">
              <a:solidFill>
                <a:schemeClr val="accent2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действующих в МО ГО «Сыктывкар» программ (ДЦП, ВЦП и др.)</a:t>
          </a:r>
          <a:endParaRPr lang="ru-RU" sz="2000" dirty="0">
            <a:solidFill>
              <a:schemeClr val="tx1"/>
            </a:solidFill>
          </a:endParaRPr>
        </a:p>
      </dgm:t>
    </dgm:pt>
    <dgm:pt modelId="{C8491BA8-7F24-4E21-9709-90ECDFE82DE3}" type="parTrans" cxnId="{5B9D6483-AB14-4446-B553-D872EA0872AE}">
      <dgm:prSet/>
      <dgm:spPr/>
      <dgm:t>
        <a:bodyPr/>
        <a:lstStyle/>
        <a:p>
          <a:endParaRPr lang="ru-RU"/>
        </a:p>
      </dgm:t>
    </dgm:pt>
    <dgm:pt modelId="{A0BFC3E0-3188-4CE2-9A04-A44585E504D7}" type="sibTrans" cxnId="{5B9D6483-AB14-4446-B553-D872EA0872AE}">
      <dgm:prSet/>
      <dgm:spPr/>
      <dgm:t>
        <a:bodyPr/>
        <a:lstStyle/>
        <a:p>
          <a:endParaRPr lang="ru-RU"/>
        </a:p>
      </dgm:t>
    </dgm:pt>
    <dgm:pt modelId="{513F54A1-F9F4-4979-AEC1-33460C6ED01D}">
      <dgm:prSet phldrT="[Текст]" custT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u="sng" dirty="0" smtClean="0">
              <a:solidFill>
                <a:schemeClr val="tx1"/>
              </a:solidFill>
            </a:rPr>
            <a:t>Утверждены муниципальные правовые акты:</a:t>
          </a:r>
          <a:endParaRPr lang="ru-RU" sz="1800" u="sng" dirty="0">
            <a:solidFill>
              <a:schemeClr val="tx1"/>
            </a:solidFill>
          </a:endParaRPr>
        </a:p>
      </dgm:t>
    </dgm:pt>
    <dgm:pt modelId="{9B7E9D7B-86ED-4178-AF6D-5011A5CF73E5}" type="sibTrans" cxnId="{3445882A-EB5B-48CB-A90D-25065D7B56ED}">
      <dgm:prSet/>
      <dgm:spPr/>
      <dgm:t>
        <a:bodyPr/>
        <a:lstStyle/>
        <a:p>
          <a:endParaRPr lang="ru-RU"/>
        </a:p>
      </dgm:t>
    </dgm:pt>
    <dgm:pt modelId="{642D6EF0-F218-4B12-9DF9-E23BD42F4F16}" type="parTrans" cxnId="{3445882A-EB5B-48CB-A90D-25065D7B56ED}">
      <dgm:prSet/>
      <dgm:spPr/>
      <dgm:t>
        <a:bodyPr/>
        <a:lstStyle/>
        <a:p>
          <a:endParaRPr lang="ru-RU"/>
        </a:p>
      </dgm:t>
    </dgm:pt>
    <dgm:pt modelId="{A5DE4172-BB9F-406C-9736-2E8C5FC6FA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</a:rPr>
            <a:t> Актуализирован </a:t>
          </a:r>
          <a:r>
            <a:rPr lang="ru-RU" sz="2000" b="1" dirty="0" smtClean="0">
              <a:solidFill>
                <a:schemeClr val="tx1"/>
              </a:solidFill>
            </a:rPr>
            <a:t>утвержденный перечень муниципальных программ с учетом инвентаризации, предусмотрено формирование </a:t>
          </a:r>
          <a:r>
            <a:rPr lang="ru-RU" sz="2000" b="1" dirty="0" smtClean="0">
              <a:solidFill>
                <a:srgbClr val="C00000"/>
              </a:solidFill>
            </a:rPr>
            <a:t>Концепций  </a:t>
          </a:r>
          <a:r>
            <a:rPr lang="ru-RU" sz="2000" b="1" dirty="0" smtClean="0">
              <a:solidFill>
                <a:schemeClr val="tx1"/>
              </a:solidFill>
            </a:rPr>
            <a:t>муниципальных программ</a:t>
          </a:r>
          <a:endParaRPr lang="ru-RU" sz="2000" dirty="0">
            <a:solidFill>
              <a:schemeClr val="tx1"/>
            </a:solidFill>
          </a:endParaRPr>
        </a:p>
      </dgm:t>
    </dgm:pt>
    <dgm:pt modelId="{DFA81AF9-6458-430C-94AE-9EFB8236DC42}" type="sibTrans" cxnId="{804E39C4-43F4-4F17-95F6-068670C641D5}">
      <dgm:prSet/>
      <dgm:spPr/>
      <dgm:t>
        <a:bodyPr/>
        <a:lstStyle/>
        <a:p>
          <a:endParaRPr lang="ru-RU"/>
        </a:p>
      </dgm:t>
    </dgm:pt>
    <dgm:pt modelId="{620C6E86-E6B7-43E1-BE73-816136D5C183}" type="parTrans" cxnId="{804E39C4-43F4-4F17-95F6-068670C641D5}">
      <dgm:prSet/>
      <dgm:spPr/>
      <dgm:t>
        <a:bodyPr/>
        <a:lstStyle/>
        <a:p>
          <a:endParaRPr lang="ru-RU"/>
        </a:p>
      </dgm:t>
    </dgm:pt>
    <dgm:pt modelId="{0ACF30AD-7EAB-432B-B52F-B5AB602988DC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CE6151B-60C6-441B-A474-C04105A8EB2B}" type="sibTrans" cxnId="{D3AA3548-2017-4B26-BF7B-1EDBE29580E4}">
      <dgm:prSet/>
      <dgm:spPr/>
      <dgm:t>
        <a:bodyPr/>
        <a:lstStyle/>
        <a:p>
          <a:endParaRPr lang="ru-RU"/>
        </a:p>
      </dgm:t>
    </dgm:pt>
    <dgm:pt modelId="{9619E370-B9CC-447D-A490-1FAA67463CCE}" type="parTrans" cxnId="{D3AA3548-2017-4B26-BF7B-1EDBE29580E4}">
      <dgm:prSet/>
      <dgm:spPr/>
      <dgm:t>
        <a:bodyPr/>
        <a:lstStyle/>
        <a:p>
          <a:endParaRPr lang="ru-RU"/>
        </a:p>
      </dgm:t>
    </dgm:pt>
    <dgm:pt modelId="{7CF7E6F1-6D98-4FA6-889B-14F54D416F66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789799D-A1DF-4813-BA10-F80F71D0CE0F}" type="parTrans" cxnId="{468A17DC-3B3D-4FC1-9A4D-4BECD4F4241C}">
      <dgm:prSet/>
      <dgm:spPr/>
      <dgm:t>
        <a:bodyPr/>
        <a:lstStyle/>
        <a:p>
          <a:endParaRPr lang="ru-RU"/>
        </a:p>
      </dgm:t>
    </dgm:pt>
    <dgm:pt modelId="{B2FA2BE7-2DD6-493D-9BE1-632DC785778D}" type="sibTrans" cxnId="{468A17DC-3B3D-4FC1-9A4D-4BECD4F4241C}">
      <dgm:prSet/>
      <dgm:spPr/>
      <dgm:t>
        <a:bodyPr/>
        <a:lstStyle/>
        <a:p>
          <a:endParaRPr lang="ru-RU"/>
        </a:p>
      </dgm:t>
    </dgm:pt>
    <dgm:pt modelId="{F5D59009-DDD6-45D4-83CF-213F74B9AD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</a:rPr>
            <a:t>Общественное обсуждение </a:t>
          </a:r>
          <a:r>
            <a:rPr lang="ru-RU" sz="2000" b="1" dirty="0" smtClean="0">
              <a:solidFill>
                <a:schemeClr val="tx1"/>
              </a:solidFill>
            </a:rPr>
            <a:t>проектов муниципальных программ</a:t>
          </a:r>
          <a:endParaRPr lang="ru-RU" sz="2000" b="1" dirty="0">
            <a:solidFill>
              <a:schemeClr val="tx1"/>
            </a:solidFill>
          </a:endParaRPr>
        </a:p>
      </dgm:t>
    </dgm:pt>
    <dgm:pt modelId="{2463F867-228B-48CC-ACEF-4751260B487A}" type="parTrans" cxnId="{6C58F28D-87E9-49C6-A63C-2D7EFDBAE4A2}">
      <dgm:prSet/>
      <dgm:spPr/>
      <dgm:t>
        <a:bodyPr/>
        <a:lstStyle/>
        <a:p>
          <a:endParaRPr lang="ru-RU"/>
        </a:p>
      </dgm:t>
    </dgm:pt>
    <dgm:pt modelId="{60AFE574-5EF1-4D48-AFF2-3E903B6E58E2}" type="sibTrans" cxnId="{6C58F28D-87E9-49C6-A63C-2D7EFDBAE4A2}">
      <dgm:prSet/>
      <dgm:spPr/>
      <dgm:t>
        <a:bodyPr/>
        <a:lstStyle/>
        <a:p>
          <a:endParaRPr lang="ru-RU"/>
        </a:p>
      </dgm:t>
    </dgm:pt>
    <dgm:pt modelId="{A60085F6-8133-4977-94F2-A672460959C1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FF3942DA-7E3E-4C2A-BAF7-36A117C3983D}" type="sibTrans" cxnId="{02EB520B-294A-4A9F-AE2E-E0621AEDAB6F}">
      <dgm:prSet/>
      <dgm:spPr/>
      <dgm:t>
        <a:bodyPr/>
        <a:lstStyle/>
        <a:p>
          <a:endParaRPr lang="ru-RU"/>
        </a:p>
      </dgm:t>
    </dgm:pt>
    <dgm:pt modelId="{57A44412-B016-4157-B541-B8CF7D6D3FFD}" type="parTrans" cxnId="{02EB520B-294A-4A9F-AE2E-E0621AEDAB6F}">
      <dgm:prSet/>
      <dgm:spPr/>
      <dgm:t>
        <a:bodyPr/>
        <a:lstStyle/>
        <a:p>
          <a:endParaRPr lang="ru-RU"/>
        </a:p>
      </dgm:t>
    </dgm:pt>
    <dgm:pt modelId="{D8D0562F-AEA8-4391-8DE2-CE301BACF337}">
      <dgm:prSet phldrT="[Текст]" custT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solidFill>
                <a:schemeClr val="tx1"/>
              </a:solidFill>
            </a:rPr>
            <a:t>-  О муниципальных программах МО ГО «Сыктывкар» (с </a:t>
          </a:r>
          <a:r>
            <a:rPr lang="ru-RU" sz="1800" b="1" dirty="0" smtClean="0">
              <a:solidFill>
                <a:srgbClr val="FF0000"/>
              </a:solidFill>
            </a:rPr>
            <a:t>порядком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smtClean="0">
              <a:solidFill>
                <a:srgbClr val="FF0000"/>
              </a:solidFill>
            </a:rPr>
            <a:t>методическими указаниями </a:t>
          </a:r>
          <a:r>
            <a:rPr lang="ru-RU" sz="1800" b="1" dirty="0" smtClean="0">
              <a:solidFill>
                <a:schemeClr val="tx1"/>
              </a:solidFill>
            </a:rPr>
            <a:t>и </a:t>
          </a:r>
          <a:r>
            <a:rPr lang="ru-RU" sz="1800" b="1" dirty="0" smtClean="0">
              <a:solidFill>
                <a:srgbClr val="FF0000"/>
              </a:solidFill>
            </a:rPr>
            <a:t>составом рабочей группы</a:t>
          </a:r>
          <a:r>
            <a:rPr lang="ru-RU" sz="1800" b="1" dirty="0" smtClean="0">
              <a:solidFill>
                <a:schemeClr val="tx1"/>
              </a:solidFill>
            </a:rPr>
            <a:t> по разработке, реализации и оценки эффективности муниципальных программ);</a:t>
          </a:r>
          <a:endParaRPr lang="ru-RU" sz="1800" dirty="0">
            <a:solidFill>
              <a:schemeClr val="tx1"/>
            </a:solidFill>
          </a:endParaRPr>
        </a:p>
      </dgm:t>
    </dgm:pt>
    <dgm:pt modelId="{6C219FCC-8E7E-4CF0-8EBE-F5A922D4C9B1}" type="parTrans" cxnId="{37F09DC2-70AC-408C-B2E5-E55C1100B044}">
      <dgm:prSet/>
      <dgm:spPr/>
      <dgm:t>
        <a:bodyPr/>
        <a:lstStyle/>
        <a:p>
          <a:endParaRPr lang="ru-RU"/>
        </a:p>
      </dgm:t>
    </dgm:pt>
    <dgm:pt modelId="{D5B7B585-BED0-419E-9DB9-883628D12917}" type="sibTrans" cxnId="{37F09DC2-70AC-408C-B2E5-E55C1100B044}">
      <dgm:prSet/>
      <dgm:spPr/>
      <dgm:t>
        <a:bodyPr/>
        <a:lstStyle/>
        <a:p>
          <a:endParaRPr lang="ru-RU"/>
        </a:p>
      </dgm:t>
    </dgm:pt>
    <dgm:pt modelId="{C43A1DA4-9A2D-4D9D-911D-7F365D41FCFF}">
      <dgm:prSet phldrT="[Текст]" custT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/>
            <a:t>- </a:t>
          </a:r>
          <a:r>
            <a:rPr lang="ru-RU" sz="1800" b="1" dirty="0" smtClean="0">
              <a:solidFill>
                <a:srgbClr val="FF0000"/>
              </a:solidFill>
            </a:rPr>
            <a:t>Порядок  и методика </a:t>
          </a:r>
          <a:r>
            <a:rPr lang="ru-RU" sz="1800" b="1" dirty="0" smtClean="0"/>
            <a:t>планирования  бюджетных ассигнований;  порядок составления  проекта бюджета;  </a:t>
          </a:r>
          <a:r>
            <a:rPr lang="ru-RU" sz="1800" b="1" dirty="0" smtClean="0">
              <a:solidFill>
                <a:srgbClr val="FF0000"/>
              </a:solidFill>
            </a:rPr>
            <a:t>положение</a:t>
          </a:r>
          <a:r>
            <a:rPr lang="ru-RU" sz="1800" b="1" dirty="0" smtClean="0"/>
            <a:t> о бюджетном процессе </a:t>
          </a:r>
          <a:endParaRPr lang="ru-RU" sz="1800" dirty="0">
            <a:solidFill>
              <a:schemeClr val="tx1"/>
            </a:solidFill>
          </a:endParaRPr>
        </a:p>
      </dgm:t>
    </dgm:pt>
    <dgm:pt modelId="{9C681588-870B-4A72-BCEC-0DCD51572A10}" type="parTrans" cxnId="{49946667-76CE-4550-92AE-7A4E5EC94355}">
      <dgm:prSet/>
      <dgm:spPr/>
      <dgm:t>
        <a:bodyPr/>
        <a:lstStyle/>
        <a:p>
          <a:endParaRPr lang="ru-RU"/>
        </a:p>
      </dgm:t>
    </dgm:pt>
    <dgm:pt modelId="{1191A511-C9C9-4A84-A470-91219D3F53E8}" type="sibTrans" cxnId="{49946667-76CE-4550-92AE-7A4E5EC94355}">
      <dgm:prSet/>
      <dgm:spPr/>
      <dgm:t>
        <a:bodyPr/>
        <a:lstStyle/>
        <a:p>
          <a:endParaRPr lang="ru-RU"/>
        </a:p>
      </dgm:t>
    </dgm:pt>
    <dgm:pt modelId="{5ECEC917-5B53-4EEF-BBEA-384EC9C3DA0A}" type="pres">
      <dgm:prSet presAssocID="{03E35A5E-7D50-4683-A962-7DDEA4226D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1B98D-9598-4E95-BDD8-8618070ACEEE}" type="pres">
      <dgm:prSet presAssocID="{958B68B4-6079-4A42-9F73-C4804D3D4787}" presName="composite" presStyleCnt="0"/>
      <dgm:spPr/>
    </dgm:pt>
    <dgm:pt modelId="{BDB1E28A-9A64-47D5-9613-85DC7D68CD19}" type="pres">
      <dgm:prSet presAssocID="{958B68B4-6079-4A42-9F73-C4804D3D4787}" presName="parentText" presStyleLbl="alignNode1" presStyleIdx="0" presStyleCnt="4" custScaleX="97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CBAA-F6F6-4D9B-AA33-91F54E2F089E}" type="pres">
      <dgm:prSet presAssocID="{958B68B4-6079-4A42-9F73-C4804D3D4787}" presName="descendantText" presStyleLbl="alignAcc1" presStyleIdx="0" presStyleCnt="4" custScaleX="100000" custScaleY="77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1FEC-426C-4691-B086-4B3387354FB0}" type="pres">
      <dgm:prSet presAssocID="{ECF484F5-959A-494D-9A24-41FE2D1B0480}" presName="sp" presStyleCnt="0"/>
      <dgm:spPr/>
    </dgm:pt>
    <dgm:pt modelId="{7859338B-24DB-4101-97C9-6F7E97416999}" type="pres">
      <dgm:prSet presAssocID="{0ACF30AD-7EAB-432B-B52F-B5AB602988DC}" presName="composite" presStyleCnt="0"/>
      <dgm:spPr/>
    </dgm:pt>
    <dgm:pt modelId="{597D5E3C-7034-4FB0-8EF5-292FA2C4E9A5}" type="pres">
      <dgm:prSet presAssocID="{0ACF30AD-7EAB-432B-B52F-B5AB602988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C0495-4972-49BD-8B85-F2F5A2907D64}" type="pres">
      <dgm:prSet presAssocID="{0ACF30AD-7EAB-432B-B52F-B5AB602988DC}" presName="descendantText" presStyleLbl="alignAcc1" presStyleIdx="1" presStyleCnt="4" custScaleY="126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5D32-50FE-4C80-855F-BD695C2FE972}" type="pres">
      <dgm:prSet presAssocID="{3CE6151B-60C6-441B-A474-C04105A8EB2B}" presName="sp" presStyleCnt="0"/>
      <dgm:spPr/>
    </dgm:pt>
    <dgm:pt modelId="{6C3FE35C-D2B7-4FC9-AC30-599E28A26BCD}" type="pres">
      <dgm:prSet presAssocID="{A60085F6-8133-4977-94F2-A672460959C1}" presName="composite" presStyleCnt="0"/>
      <dgm:spPr/>
    </dgm:pt>
    <dgm:pt modelId="{CE392017-2794-4FDA-A3CE-4CD65DD4C71C}" type="pres">
      <dgm:prSet presAssocID="{A60085F6-8133-4977-94F2-A672460959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82F13-D91D-496D-9172-722D52E7F381}" type="pres">
      <dgm:prSet presAssocID="{A60085F6-8133-4977-94F2-A672460959C1}" presName="descendantText" presStyleLbl="alignAcc1" presStyleIdx="2" presStyleCnt="4" custScaleY="299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5D46-02B4-4555-BF19-132C4AC91436}" type="pres">
      <dgm:prSet presAssocID="{FF3942DA-7E3E-4C2A-BAF7-36A117C3983D}" presName="sp" presStyleCnt="0"/>
      <dgm:spPr/>
    </dgm:pt>
    <dgm:pt modelId="{B2750298-7EFD-4938-9822-C21A5445075E}" type="pres">
      <dgm:prSet presAssocID="{7CF7E6F1-6D98-4FA6-889B-14F54D416F66}" presName="composite" presStyleCnt="0"/>
      <dgm:spPr/>
    </dgm:pt>
    <dgm:pt modelId="{36F4ECBC-F2F2-478D-BC50-EADAEF980A15}" type="pres">
      <dgm:prSet presAssocID="{7CF7E6F1-6D98-4FA6-889B-14F54D416F6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7F18C-919E-41CB-9D7F-79950A601AE5}" type="pres">
      <dgm:prSet presAssocID="{7CF7E6F1-6D98-4FA6-889B-14F54D416F66}" presName="descendantText" presStyleLbl="alignAcc1" presStyleIdx="3" presStyleCnt="4" custScaleY="88392" custLinFactNeighborX="606" custLinFactNeighborY="3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A3548-2017-4B26-BF7B-1EDBE29580E4}" srcId="{03E35A5E-7D50-4683-A962-7DDEA4226D37}" destId="{0ACF30AD-7EAB-432B-B52F-B5AB602988DC}" srcOrd="1" destOrd="0" parTransId="{9619E370-B9CC-447D-A490-1FAA67463CCE}" sibTransId="{3CE6151B-60C6-441B-A474-C04105A8EB2B}"/>
    <dgm:cxn modelId="{A6BCC457-E58F-4956-8261-60B20738D7E7}" type="presOf" srcId="{A60085F6-8133-4977-94F2-A672460959C1}" destId="{CE392017-2794-4FDA-A3CE-4CD65DD4C71C}" srcOrd="0" destOrd="0" presId="urn:microsoft.com/office/officeart/2005/8/layout/chevron2"/>
    <dgm:cxn modelId="{7554272C-CE0D-4A70-BD00-D3A0C3EA45DE}" type="presOf" srcId="{F5D59009-DDD6-45D4-83CF-213F74B9AD9D}" destId="{C5A7F18C-919E-41CB-9D7F-79950A601AE5}" srcOrd="0" destOrd="0" presId="urn:microsoft.com/office/officeart/2005/8/layout/chevron2"/>
    <dgm:cxn modelId="{A98863C8-0F5E-4CD4-B6E5-BDAA2BC93556}" type="presOf" srcId="{652329AC-C639-4010-8306-11B97A1D6842}" destId="{27C2CBAA-F6F6-4D9B-AA33-91F54E2F089E}" srcOrd="0" destOrd="0" presId="urn:microsoft.com/office/officeart/2005/8/layout/chevron2"/>
    <dgm:cxn modelId="{A13DB39F-1A9B-4678-9E72-53962445AD16}" type="presOf" srcId="{513F54A1-F9F4-4979-AEC1-33460C6ED01D}" destId="{E7B82F13-D91D-496D-9172-722D52E7F381}" srcOrd="0" destOrd="0" presId="urn:microsoft.com/office/officeart/2005/8/layout/chevron2"/>
    <dgm:cxn modelId="{3F0AA424-D231-4029-8637-85C2E4CF0041}" type="presOf" srcId="{03E35A5E-7D50-4683-A962-7DDEA4226D37}" destId="{5ECEC917-5B53-4EEF-BBEA-384EC9C3DA0A}" srcOrd="0" destOrd="0" presId="urn:microsoft.com/office/officeart/2005/8/layout/chevron2"/>
    <dgm:cxn modelId="{5B9D6483-AB14-4446-B553-D872EA0872AE}" srcId="{958B68B4-6079-4A42-9F73-C4804D3D4787}" destId="{652329AC-C639-4010-8306-11B97A1D6842}" srcOrd="0" destOrd="0" parTransId="{C8491BA8-7F24-4E21-9709-90ECDFE82DE3}" sibTransId="{A0BFC3E0-3188-4CE2-9A04-A44585E504D7}"/>
    <dgm:cxn modelId="{AE9ABC00-4771-4198-BEE2-D5E08A38CB1F}" type="presOf" srcId="{7CF7E6F1-6D98-4FA6-889B-14F54D416F66}" destId="{36F4ECBC-F2F2-478D-BC50-EADAEF980A15}" srcOrd="0" destOrd="0" presId="urn:microsoft.com/office/officeart/2005/8/layout/chevron2"/>
    <dgm:cxn modelId="{49946667-76CE-4550-92AE-7A4E5EC94355}" srcId="{A60085F6-8133-4977-94F2-A672460959C1}" destId="{C43A1DA4-9A2D-4D9D-911D-7F365D41FCFF}" srcOrd="2" destOrd="0" parTransId="{9C681588-870B-4A72-BCEC-0DCD51572A10}" sibTransId="{1191A511-C9C9-4A84-A470-91219D3F53E8}"/>
    <dgm:cxn modelId="{804E39C4-43F4-4F17-95F6-068670C641D5}" srcId="{0ACF30AD-7EAB-432B-B52F-B5AB602988DC}" destId="{A5DE4172-BB9F-406C-9736-2E8C5FC6FAB1}" srcOrd="0" destOrd="0" parTransId="{620C6E86-E6B7-43E1-BE73-816136D5C183}" sibTransId="{DFA81AF9-6458-430C-94AE-9EFB8236DC42}"/>
    <dgm:cxn modelId="{02EB520B-294A-4A9F-AE2E-E0621AEDAB6F}" srcId="{03E35A5E-7D50-4683-A962-7DDEA4226D37}" destId="{A60085F6-8133-4977-94F2-A672460959C1}" srcOrd="2" destOrd="0" parTransId="{57A44412-B016-4157-B541-B8CF7D6D3FFD}" sibTransId="{FF3942DA-7E3E-4C2A-BAF7-36A117C3983D}"/>
    <dgm:cxn modelId="{C96FC423-D196-4D44-935F-67611C00BAC2}" type="presOf" srcId="{958B68B4-6079-4A42-9F73-C4804D3D4787}" destId="{BDB1E28A-9A64-47D5-9613-85DC7D68CD19}" srcOrd="0" destOrd="0" presId="urn:microsoft.com/office/officeart/2005/8/layout/chevron2"/>
    <dgm:cxn modelId="{C38A9B64-44E5-4613-AA71-2EB049C16D74}" srcId="{03E35A5E-7D50-4683-A962-7DDEA4226D37}" destId="{958B68B4-6079-4A42-9F73-C4804D3D4787}" srcOrd="0" destOrd="0" parTransId="{FF79F72B-4E50-4BAB-8CA2-6EC507AEA595}" sibTransId="{ECF484F5-959A-494D-9A24-41FE2D1B0480}"/>
    <dgm:cxn modelId="{468A17DC-3B3D-4FC1-9A4D-4BECD4F4241C}" srcId="{03E35A5E-7D50-4683-A962-7DDEA4226D37}" destId="{7CF7E6F1-6D98-4FA6-889B-14F54D416F66}" srcOrd="3" destOrd="0" parTransId="{3789799D-A1DF-4813-BA10-F80F71D0CE0F}" sibTransId="{B2FA2BE7-2DD6-493D-9BE1-632DC785778D}"/>
    <dgm:cxn modelId="{A13FED92-1127-4D91-8A14-58EB0FA2AB5E}" type="presOf" srcId="{D8D0562F-AEA8-4391-8DE2-CE301BACF337}" destId="{E7B82F13-D91D-496D-9172-722D52E7F381}" srcOrd="0" destOrd="1" presId="urn:microsoft.com/office/officeart/2005/8/layout/chevron2"/>
    <dgm:cxn modelId="{84A392BE-8079-45EA-9799-D8D668ABF357}" type="presOf" srcId="{0ACF30AD-7EAB-432B-B52F-B5AB602988DC}" destId="{597D5E3C-7034-4FB0-8EF5-292FA2C4E9A5}" srcOrd="0" destOrd="0" presId="urn:microsoft.com/office/officeart/2005/8/layout/chevron2"/>
    <dgm:cxn modelId="{37F09DC2-70AC-408C-B2E5-E55C1100B044}" srcId="{A60085F6-8133-4977-94F2-A672460959C1}" destId="{D8D0562F-AEA8-4391-8DE2-CE301BACF337}" srcOrd="1" destOrd="0" parTransId="{6C219FCC-8E7E-4CF0-8EBE-F5A922D4C9B1}" sibTransId="{D5B7B585-BED0-419E-9DB9-883628D12917}"/>
    <dgm:cxn modelId="{6C58F28D-87E9-49C6-A63C-2D7EFDBAE4A2}" srcId="{7CF7E6F1-6D98-4FA6-889B-14F54D416F66}" destId="{F5D59009-DDD6-45D4-83CF-213F74B9AD9D}" srcOrd="0" destOrd="0" parTransId="{2463F867-228B-48CC-ACEF-4751260B487A}" sibTransId="{60AFE574-5EF1-4D48-AFF2-3E903B6E58E2}"/>
    <dgm:cxn modelId="{63097C90-CBCB-4C4F-A733-4889B5A69B6E}" type="presOf" srcId="{C43A1DA4-9A2D-4D9D-911D-7F365D41FCFF}" destId="{E7B82F13-D91D-496D-9172-722D52E7F381}" srcOrd="0" destOrd="2" presId="urn:microsoft.com/office/officeart/2005/8/layout/chevron2"/>
    <dgm:cxn modelId="{F5130AD9-D40C-4437-839D-356B18746FF8}" type="presOf" srcId="{A5DE4172-BB9F-406C-9736-2E8C5FC6FAB1}" destId="{278C0495-4972-49BD-8B85-F2F5A2907D64}" srcOrd="0" destOrd="0" presId="urn:microsoft.com/office/officeart/2005/8/layout/chevron2"/>
    <dgm:cxn modelId="{3445882A-EB5B-48CB-A90D-25065D7B56ED}" srcId="{A60085F6-8133-4977-94F2-A672460959C1}" destId="{513F54A1-F9F4-4979-AEC1-33460C6ED01D}" srcOrd="0" destOrd="0" parTransId="{642D6EF0-F218-4B12-9DF9-E23BD42F4F16}" sibTransId="{9B7E9D7B-86ED-4178-AF6D-5011A5CF73E5}"/>
    <dgm:cxn modelId="{06A7AB5E-E618-4FAE-813F-2FF5E32C133B}" type="presParOf" srcId="{5ECEC917-5B53-4EEF-BBEA-384EC9C3DA0A}" destId="{2D11B98D-9598-4E95-BDD8-8618070ACEEE}" srcOrd="0" destOrd="0" presId="urn:microsoft.com/office/officeart/2005/8/layout/chevron2"/>
    <dgm:cxn modelId="{F5434E24-6599-422E-A0F0-D2095354F71A}" type="presParOf" srcId="{2D11B98D-9598-4E95-BDD8-8618070ACEEE}" destId="{BDB1E28A-9A64-47D5-9613-85DC7D68CD19}" srcOrd="0" destOrd="0" presId="urn:microsoft.com/office/officeart/2005/8/layout/chevron2"/>
    <dgm:cxn modelId="{8EFD65EA-8F26-4C4D-8692-FF47FB23B5A5}" type="presParOf" srcId="{2D11B98D-9598-4E95-BDD8-8618070ACEEE}" destId="{27C2CBAA-F6F6-4D9B-AA33-91F54E2F089E}" srcOrd="1" destOrd="0" presId="urn:microsoft.com/office/officeart/2005/8/layout/chevron2"/>
    <dgm:cxn modelId="{7B9D5CCA-A861-4970-9238-7E412CD351AC}" type="presParOf" srcId="{5ECEC917-5B53-4EEF-BBEA-384EC9C3DA0A}" destId="{B4051FEC-426C-4691-B086-4B3387354FB0}" srcOrd="1" destOrd="0" presId="urn:microsoft.com/office/officeart/2005/8/layout/chevron2"/>
    <dgm:cxn modelId="{D8AC14B7-2BD4-4211-9B34-6A5AA510D7B3}" type="presParOf" srcId="{5ECEC917-5B53-4EEF-BBEA-384EC9C3DA0A}" destId="{7859338B-24DB-4101-97C9-6F7E97416999}" srcOrd="2" destOrd="0" presId="urn:microsoft.com/office/officeart/2005/8/layout/chevron2"/>
    <dgm:cxn modelId="{7EF1A867-2348-4D04-8011-55B8EAE86F45}" type="presParOf" srcId="{7859338B-24DB-4101-97C9-6F7E97416999}" destId="{597D5E3C-7034-4FB0-8EF5-292FA2C4E9A5}" srcOrd="0" destOrd="0" presId="urn:microsoft.com/office/officeart/2005/8/layout/chevron2"/>
    <dgm:cxn modelId="{CEFAE049-5E67-4A08-B408-B3B10A1756BB}" type="presParOf" srcId="{7859338B-24DB-4101-97C9-6F7E97416999}" destId="{278C0495-4972-49BD-8B85-F2F5A2907D64}" srcOrd="1" destOrd="0" presId="urn:microsoft.com/office/officeart/2005/8/layout/chevron2"/>
    <dgm:cxn modelId="{FE1425D9-35BA-4C87-99FF-8399AB9F7D4F}" type="presParOf" srcId="{5ECEC917-5B53-4EEF-BBEA-384EC9C3DA0A}" destId="{28B75D32-50FE-4C80-855F-BD695C2FE972}" srcOrd="3" destOrd="0" presId="urn:microsoft.com/office/officeart/2005/8/layout/chevron2"/>
    <dgm:cxn modelId="{7D956FBC-39C1-4BE8-99EF-A187EC85C852}" type="presParOf" srcId="{5ECEC917-5B53-4EEF-BBEA-384EC9C3DA0A}" destId="{6C3FE35C-D2B7-4FC9-AC30-599E28A26BCD}" srcOrd="4" destOrd="0" presId="urn:microsoft.com/office/officeart/2005/8/layout/chevron2"/>
    <dgm:cxn modelId="{0F2BA539-8682-4400-9C7B-36D6E99153F8}" type="presParOf" srcId="{6C3FE35C-D2B7-4FC9-AC30-599E28A26BCD}" destId="{CE392017-2794-4FDA-A3CE-4CD65DD4C71C}" srcOrd="0" destOrd="0" presId="urn:microsoft.com/office/officeart/2005/8/layout/chevron2"/>
    <dgm:cxn modelId="{69A18513-FCBF-490D-9233-F2AD38446234}" type="presParOf" srcId="{6C3FE35C-D2B7-4FC9-AC30-599E28A26BCD}" destId="{E7B82F13-D91D-496D-9172-722D52E7F381}" srcOrd="1" destOrd="0" presId="urn:microsoft.com/office/officeart/2005/8/layout/chevron2"/>
    <dgm:cxn modelId="{B082190C-0114-47D4-BF9C-7BEDB93FA7F5}" type="presParOf" srcId="{5ECEC917-5B53-4EEF-BBEA-384EC9C3DA0A}" destId="{D4F55D46-02B4-4555-BF19-132C4AC91436}" srcOrd="5" destOrd="0" presId="urn:microsoft.com/office/officeart/2005/8/layout/chevron2"/>
    <dgm:cxn modelId="{DCD59582-FD7D-48BC-919C-8F5BE382969F}" type="presParOf" srcId="{5ECEC917-5B53-4EEF-BBEA-384EC9C3DA0A}" destId="{B2750298-7EFD-4938-9822-C21A5445075E}" srcOrd="6" destOrd="0" presId="urn:microsoft.com/office/officeart/2005/8/layout/chevron2"/>
    <dgm:cxn modelId="{FA58C435-F86C-4826-9BD3-65B0FC63234D}" type="presParOf" srcId="{B2750298-7EFD-4938-9822-C21A5445075E}" destId="{36F4ECBC-F2F2-478D-BC50-EADAEF980A15}" srcOrd="0" destOrd="0" presId="urn:microsoft.com/office/officeart/2005/8/layout/chevron2"/>
    <dgm:cxn modelId="{1696759F-3F8F-4F69-8322-FF26C4BB36E0}" type="presParOf" srcId="{B2750298-7EFD-4938-9822-C21A5445075E}" destId="{C5A7F18C-919E-41CB-9D7F-79950A601AE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DBC56C-16C3-44F4-967E-7F43F8FA4378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6E85FB-B286-484C-BF96-9B8FCFE19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2C029-ED7E-402B-8EA8-F881E12E9EB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7" tIns="45414" rIns="90827" bIns="45414" anchor="b"/>
          <a:lstStyle/>
          <a:p>
            <a:pPr algn="r" eaLnBrk="0" hangingPunct="0"/>
            <a:fld id="{DDCE4799-4915-47AF-B7D4-3E221A4E56AE}" type="slidenum">
              <a:rPr lang="en-US"/>
              <a:pPr algn="r" eaLnBrk="0" hangingPunct="0"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B3B7-C5CE-403A-93B2-7FD84248A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FF64-10DB-45EA-9AAE-8B1C8E41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ED5C-5AB6-466A-BB3A-17FF4628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5C2A-B42A-4187-8FDC-6FC2451B2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14CC-D122-48EE-A229-E61583D8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EB8E-FF0E-45A8-B21A-387977EDC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E3DB-0F36-4984-84CF-ECFA751D6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16F0-4FE5-4874-81D5-D45F97CB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0B29-3D6F-446C-9FCF-96BD0C797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6A98-CF7E-4631-BFC6-7DA710651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B46D-5716-48D8-B982-053382EC8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0D0B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C8EA1B-38B2-42A1-BAF9-02292C329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U:\РАБОЧАЯ ГРУППА по реформированию\ФОТО\Администрация\DSC01616.JPG"/>
          <p:cNvPicPr>
            <a:picLocks noChangeAspect="1" noChangeArrowheads="1"/>
          </p:cNvPicPr>
          <p:nvPr/>
        </p:nvPicPr>
        <p:blipFill>
          <a:blip r:embed="rId2">
            <a:lum bright="60000" contrast="-30000"/>
          </a:blip>
          <a:srcRect/>
          <a:stretch>
            <a:fillRect/>
          </a:stretch>
        </p:blipFill>
        <p:spPr bwMode="auto">
          <a:xfrm>
            <a:off x="250825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571604" y="428604"/>
            <a:ext cx="585791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Департамент финансов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администрации МО ГО «Сыктывкар»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23850" y="1916113"/>
            <a:ext cx="8640763" cy="2528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000099"/>
                </a:solidFill>
              </a:rPr>
              <a:t>ДОКЛАД </a:t>
            </a:r>
          </a:p>
          <a:p>
            <a:pPr algn="ctr"/>
            <a:r>
              <a:rPr lang="ru-RU" sz="3200" b="1" i="1">
                <a:solidFill>
                  <a:srgbClr val="000099"/>
                </a:solidFill>
              </a:rPr>
              <a:t>Муниципальные программы.</a:t>
            </a:r>
          </a:p>
          <a:p>
            <a:pPr algn="ctr"/>
            <a:r>
              <a:rPr lang="ru-RU" sz="3200" b="1" i="1">
                <a:solidFill>
                  <a:srgbClr val="000099"/>
                </a:solidFill>
              </a:rPr>
              <a:t> Проблемы и пути их решения при поэтапном переходе формирования бюджета в программной структуре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8D6C4FF-10B5-438F-8516-A8DEE9D6771C}" type="slidenum">
              <a:rPr lang="ru-RU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42" name="Рисунок 9" descr="ЛОГОТИП (верно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3348038" y="4592638"/>
            <a:ext cx="5795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400" b="1" i="1" dirty="0">
                <a:solidFill>
                  <a:srgbClr val="333399"/>
                </a:solidFill>
              </a:rPr>
              <a:t>Докладчик:</a:t>
            </a:r>
          </a:p>
          <a:p>
            <a:pPr algn="r"/>
            <a:r>
              <a:rPr lang="ru-RU" sz="1800" b="1" i="1" dirty="0">
                <a:solidFill>
                  <a:srgbClr val="333399"/>
                </a:solidFill>
              </a:rPr>
              <a:t>Начальник отдела </a:t>
            </a:r>
            <a:r>
              <a:rPr lang="ru-RU" sz="1800" b="1" i="1" dirty="0" smtClean="0">
                <a:solidFill>
                  <a:srgbClr val="333399"/>
                </a:solidFill>
              </a:rPr>
              <a:t>методологии</a:t>
            </a:r>
          </a:p>
          <a:p>
            <a:pPr algn="r"/>
            <a:r>
              <a:rPr lang="ru-RU" sz="1800" b="1" i="1" dirty="0" smtClean="0">
                <a:solidFill>
                  <a:srgbClr val="333399"/>
                </a:solidFill>
              </a:rPr>
              <a:t> </a:t>
            </a:r>
            <a:r>
              <a:rPr lang="ru-RU" sz="1800" b="1" i="1" dirty="0">
                <a:solidFill>
                  <a:srgbClr val="333399"/>
                </a:solidFill>
              </a:rPr>
              <a:t>бюджетного процесса</a:t>
            </a:r>
          </a:p>
          <a:p>
            <a:pPr algn="r"/>
            <a:r>
              <a:rPr lang="ru-RU" sz="2400" b="1" i="1" dirty="0" smtClean="0">
                <a:solidFill>
                  <a:srgbClr val="333399"/>
                </a:solidFill>
              </a:rPr>
              <a:t>Синицкая </a:t>
            </a:r>
            <a:r>
              <a:rPr lang="ru-RU" sz="2400" b="1" i="1" dirty="0">
                <a:solidFill>
                  <a:srgbClr val="333399"/>
                </a:solidFill>
              </a:rPr>
              <a:t>Наталья Валерьевна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987675" y="623728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Москва,  2012 г.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564904"/>
            <a:ext cx="8100392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32771" name="Рисунок 4" descr="ЛОГОТИП (верно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363" name="Рисунок 5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6588125" y="2143125"/>
            <a:ext cx="23415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 typeface="Wingdings" pitchFamily="2" charset="2"/>
              <a:buChar char="ü"/>
            </a:pPr>
            <a:r>
              <a:rPr lang="ru-RU" sz="2000" b="1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7030A0"/>
                </a:solidFill>
                <a:cs typeface="Times New Roman" pitchFamily="18" charset="0"/>
              </a:rPr>
              <a:t>В состав МО ГО «Сыктывкар» входят:</a:t>
            </a:r>
          </a:p>
          <a:p>
            <a:pPr>
              <a:buFontTx/>
              <a:buChar char="-"/>
            </a:pPr>
            <a:r>
              <a:rPr lang="ru-RU" sz="2000" b="1" i="1">
                <a:solidFill>
                  <a:srgbClr val="632523"/>
                </a:solidFill>
                <a:cs typeface="Times New Roman" pitchFamily="18" charset="0"/>
              </a:rPr>
              <a:t> Город республиканского значения Сыктывкар;</a:t>
            </a:r>
          </a:p>
          <a:p>
            <a:pPr>
              <a:buFontTx/>
              <a:buChar char="-"/>
            </a:pPr>
            <a:r>
              <a:rPr lang="ru-RU" sz="2000" b="1" i="1">
                <a:solidFill>
                  <a:srgbClr val="632523"/>
                </a:solidFill>
                <a:cs typeface="Times New Roman" pitchFamily="18" charset="0"/>
              </a:rPr>
              <a:t> Эжвинский район;</a:t>
            </a:r>
          </a:p>
          <a:p>
            <a:pPr>
              <a:buFontTx/>
              <a:buChar char="-"/>
            </a:pPr>
            <a:r>
              <a:rPr lang="ru-RU" sz="2000" b="1" i="1">
                <a:solidFill>
                  <a:srgbClr val="632523"/>
                </a:solidFill>
                <a:cs typeface="Times New Roman" pitchFamily="18" charset="0"/>
              </a:rPr>
              <a:t> 3 поселка городского типа;</a:t>
            </a:r>
          </a:p>
          <a:p>
            <a:pPr>
              <a:buFontTx/>
              <a:buChar char="-"/>
            </a:pPr>
            <a:r>
              <a:rPr lang="ru-RU" sz="2000" b="1" i="1">
                <a:solidFill>
                  <a:srgbClr val="632523"/>
                </a:solidFill>
                <a:cs typeface="Times New Roman" pitchFamily="18" charset="0"/>
              </a:rPr>
              <a:t> 3 поселка сельского типа. </a:t>
            </a:r>
          </a:p>
        </p:txBody>
      </p:sp>
      <p:sp>
        <p:nvSpPr>
          <p:cNvPr id="15365" name="Заголовок 1"/>
          <p:cNvSpPr txBox="1">
            <a:spLocks/>
          </p:cNvSpPr>
          <p:nvPr/>
        </p:nvSpPr>
        <p:spPr bwMode="auto">
          <a:xfrm>
            <a:off x="0" y="2214563"/>
            <a:ext cx="26431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403152"/>
                </a:solidFill>
              </a:rPr>
              <a:t> </a:t>
            </a:r>
            <a:r>
              <a:rPr lang="ru-RU" sz="2400" b="1" i="1">
                <a:solidFill>
                  <a:srgbClr val="7030A0"/>
                </a:solidFill>
              </a:rPr>
              <a:t>Устав муниципального образования городского округа «Сыктывкар» </a:t>
            </a:r>
            <a:r>
              <a:rPr lang="ru-RU" sz="2400" b="1" i="1">
                <a:solidFill>
                  <a:srgbClr val="403152"/>
                </a:solidFill>
              </a:rPr>
              <a:t>принят </a:t>
            </a:r>
            <a:endParaRPr lang="en-US" sz="2400" b="1" i="1">
              <a:solidFill>
                <a:srgbClr val="403152"/>
              </a:solidFill>
            </a:endParaRPr>
          </a:p>
          <a:p>
            <a:r>
              <a:rPr lang="ru-RU" sz="2400" b="1" i="1">
                <a:solidFill>
                  <a:srgbClr val="403152"/>
                </a:solidFill>
              </a:rPr>
              <a:t>Советом МО ГО «Сыктывкар» 18.01.2006</a:t>
            </a:r>
          </a:p>
        </p:txBody>
      </p:sp>
      <p:pic>
        <p:nvPicPr>
          <p:cNvPr id="15366" name="Рисунок 16" descr="reg11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49275"/>
            <a:ext cx="478631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F:\Работа\Фото Сыктывкар\syktyv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1357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F:\Работа\Фото Сыктывкар\324px-Flag_of_Komi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642938"/>
            <a:ext cx="2143125" cy="14287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619250" y="549275"/>
            <a:ext cx="43926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00"/>
                </a:solidFill>
              </a:rPr>
              <a:t>Численность населения – 253,5 тыс. человек, 28% населения региона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4592" name="Рисунок 5" descr="ЛОГОТИП (верно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00042"/>
            <a:ext cx="860979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Сроки перехода на программный бюджет: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24583" name="Diagram 7"/>
          <p:cNvGraphicFramePr>
            <a:graphicFrameLocks/>
          </p:cNvGraphicFramePr>
          <p:nvPr/>
        </p:nvGraphicFramePr>
        <p:xfrm>
          <a:off x="-180975" y="1773238"/>
          <a:ext cx="9324975" cy="5084762"/>
        </p:xfrm>
        <a:graphic>
          <a:graphicData uri="http://schemas.openxmlformats.org/drawingml/2006/compatibility">
            <com:legacyDrawing xmlns:com="http://schemas.openxmlformats.org/drawingml/2006/compatibility" spid="_x0000_s2458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5602" name="Рисунок 5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Рисунок 14"/>
          <p:cNvGraphicFramePr>
            <a:graphicFrameLocks noGrp="1"/>
          </p:cNvGraphicFramePr>
          <p:nvPr>
            <p:ph type="pic" idx="1"/>
          </p:nvPr>
        </p:nvGraphicFramePr>
        <p:xfrm>
          <a:off x="500034" y="1803387"/>
          <a:ext cx="8358246" cy="507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611188" y="542925"/>
            <a:ext cx="8532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Принятые муниципальные правовые акты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  </a:t>
            </a:r>
            <a:r>
              <a:rPr lang="en-US" sz="2400" b="1">
                <a:solidFill>
                  <a:srgbClr val="800000"/>
                </a:solidFill>
              </a:rPr>
              <a:t> </a:t>
            </a:r>
            <a:r>
              <a:rPr lang="ru-RU" sz="2400" b="1">
                <a:solidFill>
                  <a:srgbClr val="800000"/>
                </a:solidFill>
              </a:rPr>
              <a:t>на первом этапе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перехода на программный бюджет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6626" name="Рисунок 2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85720" y="571480"/>
          <a:ext cx="8643998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500042"/>
            <a:ext cx="860979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Обоснование необходимости в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пилотном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проекте муниципальной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7650" name="Рисунок 2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79388" y="525463"/>
            <a:ext cx="8713787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ctr"/>
            <a:r>
              <a:rPr lang="ru-RU" sz="1800" b="1" u="sng" dirty="0">
                <a:solidFill>
                  <a:srgbClr val="800000"/>
                </a:solidFill>
              </a:rPr>
              <a:t>Муниципальная программа</a:t>
            </a:r>
            <a:r>
              <a:rPr lang="ru-RU" sz="1800" b="1" dirty="0">
                <a:solidFill>
                  <a:srgbClr val="800000"/>
                </a:solidFill>
              </a:rPr>
              <a:t> МО ГО «Сыктывкар»  «Развитие культуры, физической культуры и </a:t>
            </a:r>
            <a:r>
              <a:rPr lang="ru-RU" sz="1800" b="1" dirty="0" smtClean="0">
                <a:solidFill>
                  <a:srgbClr val="800000"/>
                </a:solidFill>
              </a:rPr>
              <a:t>спорта, молодежной </a:t>
            </a:r>
            <a:r>
              <a:rPr lang="ru-RU" sz="1800" b="1" dirty="0">
                <a:solidFill>
                  <a:srgbClr val="800000"/>
                </a:solidFill>
              </a:rPr>
              <a:t>политики МО ГО «Сыктывкар» (2013-2017 года) </a:t>
            </a:r>
          </a:p>
          <a:p>
            <a:pPr indent="355600" algn="ctr"/>
            <a:endParaRPr lang="ru-RU" sz="1800" dirty="0"/>
          </a:p>
          <a:p>
            <a:pPr indent="355600"/>
            <a:r>
              <a:rPr lang="ru-RU" sz="1800" b="1" u="sng" dirty="0">
                <a:solidFill>
                  <a:srgbClr val="800000"/>
                </a:solidFill>
              </a:rPr>
              <a:t>Цель муниципальной программы</a:t>
            </a:r>
            <a:r>
              <a:rPr lang="ru-RU" sz="1800" b="1" dirty="0">
                <a:solidFill>
                  <a:srgbClr val="800000"/>
                </a:solidFill>
              </a:rPr>
              <a:t>:</a:t>
            </a:r>
            <a:r>
              <a:rPr lang="ru-RU" sz="1800" dirty="0"/>
              <a:t> направлена на повышение удовлетворенности населения МО ГО «Сыктывкар» качеством услуг, оказываемых муниципальными учреждениями культуры, дополнительного образования детей, физической культуры и спорта; развитие массовой физической культуры и спорта; активное вовлечение молодого поколения в социально – экономическую и культурную жизнь города.</a:t>
            </a:r>
          </a:p>
          <a:p>
            <a:pPr indent="355600"/>
            <a:endParaRPr lang="ru-RU" sz="1800" dirty="0"/>
          </a:p>
          <a:p>
            <a:pPr indent="355600"/>
            <a:r>
              <a:rPr lang="ru-RU" sz="1800" b="1" u="sng" dirty="0">
                <a:solidFill>
                  <a:srgbClr val="800000"/>
                </a:solidFill>
              </a:rPr>
              <a:t>Структура муниципальной программы:</a:t>
            </a:r>
            <a:endParaRPr lang="ru-RU" sz="1800" b="1" dirty="0">
              <a:solidFill>
                <a:srgbClr val="800000"/>
              </a:solidFill>
            </a:endParaRPr>
          </a:p>
          <a:p>
            <a:pPr indent="355600"/>
            <a:r>
              <a:rPr lang="ru-RU" sz="1800" dirty="0"/>
              <a:t>1) Подпрограмма «Формирование благоприятных условий для развития культурного потенциала в МО ГО «Сыктывкар» на 2013-2017 годы»;</a:t>
            </a:r>
          </a:p>
          <a:p>
            <a:pPr indent="355600"/>
            <a:r>
              <a:rPr lang="ru-RU" sz="1800" dirty="0"/>
              <a:t>2) Подпрограмма «Формирование благоприятных условий для развития физической культуры и спорта в МО ГО «Сыктывкар» на 2013-2017 годы»;</a:t>
            </a:r>
          </a:p>
          <a:p>
            <a:pPr indent="355600"/>
            <a:r>
              <a:rPr lang="ru-RU" sz="1800" dirty="0"/>
              <a:t>3) Подпрограмма «Формирование благоприятных условий для активного вовлечения молодого поколения в социально – экономическую и культурную жизнь МО ГО «Сыктывкар» на 2013-2017 годы»;</a:t>
            </a:r>
          </a:p>
          <a:p>
            <a:pPr indent="355600"/>
            <a:r>
              <a:rPr lang="ru-RU" sz="1800" dirty="0"/>
              <a:t>4) Подпрограмма «Обеспечение создания условий для реализации муниципальной программы МО ГО «Сыктывкар» «Развитие культуры, физической культуры и спорта, молодежной политики в МО ГО «Сыктывкар» (2013-2017 годы)».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8674" name="Рисунок 2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79388" y="804863"/>
            <a:ext cx="8856662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ctr"/>
            <a:r>
              <a:rPr lang="ru-RU" dirty="0"/>
              <a:t>  </a:t>
            </a:r>
            <a:r>
              <a:rPr lang="ru-RU" sz="2400" b="1" dirty="0">
                <a:solidFill>
                  <a:schemeClr val="accent2"/>
                </a:solidFill>
              </a:rPr>
              <a:t>Структура  муниципальных программ в разрезе подпрограмм, основных мероприятий и мероприятий</a:t>
            </a:r>
          </a:p>
          <a:p>
            <a:pPr indent="355600" algn="ctr"/>
            <a:endParaRPr lang="ru-RU" sz="2000" b="1" dirty="0">
              <a:solidFill>
                <a:schemeClr val="accent2"/>
              </a:solidFill>
            </a:endParaRPr>
          </a:p>
          <a:p>
            <a:pPr indent="355600" algn="ctr"/>
            <a:r>
              <a:rPr lang="ru-RU" sz="3200" b="1" u="sng" dirty="0">
                <a:solidFill>
                  <a:schemeClr val="accent2"/>
                </a:solidFill>
              </a:rPr>
              <a:t> Код   =  00 . 00 . 00 . 000:</a:t>
            </a:r>
          </a:p>
          <a:p>
            <a:pPr indent="355600" algn="ctr"/>
            <a:r>
              <a:rPr lang="ru-RU" sz="1400" b="1" u="sng" dirty="0">
                <a:solidFill>
                  <a:schemeClr val="accent2"/>
                </a:solidFill>
              </a:rPr>
              <a:t>                                            1уровень. 2 уровень. 3 уровень. 4 уровень</a:t>
            </a:r>
          </a:p>
          <a:p>
            <a:pPr indent="355600"/>
            <a:r>
              <a:rPr lang="ru-RU" sz="2000" b="1" dirty="0"/>
              <a:t>01.- первый уровень 00 -  код муниципальной программы;</a:t>
            </a:r>
          </a:p>
          <a:p>
            <a:pPr indent="355600"/>
            <a:r>
              <a:rPr lang="ru-RU" sz="2000" b="1" dirty="0"/>
              <a:t>02.- второй уровень  00 - код подпрограммы данной муниципальной; </a:t>
            </a:r>
          </a:p>
          <a:p>
            <a:pPr indent="355600"/>
            <a:r>
              <a:rPr lang="ru-RU" sz="2000" b="1" dirty="0"/>
              <a:t>03.- третий уровень  00 - код основного мероприятия муниципальной программы;</a:t>
            </a:r>
          </a:p>
          <a:p>
            <a:pPr indent="355600"/>
            <a:r>
              <a:rPr lang="ru-RU" sz="2000" b="1" dirty="0"/>
              <a:t>04.- четвертый уровень 000 - код мероприятия основного мероприятия  муниципальной программы.</a:t>
            </a:r>
          </a:p>
          <a:p>
            <a:pPr indent="355600"/>
            <a:endParaRPr lang="ru-RU" sz="2000" b="1" dirty="0"/>
          </a:p>
          <a:p>
            <a:pPr indent="355600"/>
            <a:endParaRPr lang="ru-RU" sz="1600" dirty="0"/>
          </a:p>
          <a:p>
            <a:pPr indent="355600"/>
            <a:r>
              <a:rPr lang="ru-RU" sz="2400" b="1" i="1" dirty="0">
                <a:solidFill>
                  <a:schemeClr val="accent2"/>
                </a:solidFill>
              </a:rPr>
              <a:t>Код структуры муниципальной программы  = Дополнительному коду по функциональной классификации расходов (Доп. ФК – без 4 уровня кодов) </a:t>
            </a:r>
          </a:p>
          <a:p>
            <a:pPr indent="355600"/>
            <a:endParaRPr lang="ru-RU" sz="2400" b="1" i="1" dirty="0">
              <a:solidFill>
                <a:schemeClr val="accent2"/>
              </a:solidFill>
            </a:endParaRPr>
          </a:p>
          <a:p>
            <a:pPr indent="355600"/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9698" name="Рисунок 5" descr="ЛОГОТИП (верно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860979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Дополнительно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осуществлены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следующие мероприятия:</a:t>
            </a:r>
            <a:endParaRPr lang="ru-RU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15" name="Рисунок 14"/>
          <p:cNvGraphicFramePr>
            <a:graphicFrameLocks noGrp="1"/>
          </p:cNvGraphicFramePr>
          <p:nvPr>
            <p:ph type="pic" idx="1"/>
          </p:nvPr>
        </p:nvGraphicFramePr>
        <p:xfrm>
          <a:off x="571472" y="1714488"/>
          <a:ext cx="8358246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85750" y="428625"/>
            <a:ext cx="86439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30722" name="Рисунок 4" descr="ЛОГОТИП (верно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481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50825" y="350838"/>
            <a:ext cx="8642350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08050" algn="l"/>
              </a:tabLst>
            </a:pPr>
            <a:r>
              <a:rPr lang="ru-RU" sz="3200" b="1" u="sng"/>
              <a:t>Вывод:</a:t>
            </a:r>
          </a:p>
          <a:p>
            <a:pPr algn="ctr">
              <a:tabLst>
                <a:tab pos="908050" algn="l"/>
              </a:tabLst>
            </a:pPr>
            <a:endParaRPr lang="ru-RU" sz="2000" b="1" u="sng"/>
          </a:p>
          <a:p>
            <a:pPr>
              <a:tabLst>
                <a:tab pos="908050" algn="l"/>
              </a:tabLst>
            </a:pPr>
            <a:r>
              <a:rPr lang="ru-RU" sz="2000" b="1"/>
              <a:t>1.  В целях эффективной работы и достижения положительных результатов при переходе  на программный бюджет должен быть переходный период.</a:t>
            </a:r>
          </a:p>
          <a:p>
            <a:pPr>
              <a:tabLst>
                <a:tab pos="908050" algn="l"/>
              </a:tabLst>
            </a:pPr>
            <a:endParaRPr lang="ru-RU" sz="2000"/>
          </a:p>
          <a:p>
            <a:pPr>
              <a:tabLst>
                <a:tab pos="908050" algn="l"/>
              </a:tabLst>
            </a:pPr>
            <a:r>
              <a:rPr lang="ru-RU" sz="2000" b="1"/>
              <a:t>2. Необходимо в кратчайшие сроки законодательно закрепить основные подходы при формирования муниципальных программ и программного бюджета. (понятие муниципальных программ, ее структура, механизм разработки и принятия,  КБК в программной структуре и т.п.)</a:t>
            </a:r>
          </a:p>
          <a:p>
            <a:pPr>
              <a:tabLst>
                <a:tab pos="908050" algn="l"/>
              </a:tabLst>
            </a:pPr>
            <a:endParaRPr lang="ru-RU" sz="2000"/>
          </a:p>
          <a:p>
            <a:pPr>
              <a:tabLst>
                <a:tab pos="908050" algn="l"/>
              </a:tabLst>
            </a:pPr>
            <a:r>
              <a:rPr lang="ru-RU" sz="2000" b="1"/>
              <a:t>3. Необходимо закрепить на законодательном уровне  такие сроки предоставления предельных объемов средств из бюджетов субъектов РФ в  муниципальные бюджеты, которые безболезненно позволили бы  сформировать бюджеты муниципальных образований. </a:t>
            </a:r>
          </a:p>
          <a:p>
            <a:pPr>
              <a:tabLst>
                <a:tab pos="908050" algn="l"/>
              </a:tabLst>
            </a:pPr>
            <a:r>
              <a:rPr lang="ru-RU" sz="2000" b="1"/>
              <a:t>(предлагаем -не позднее чем за четыре месяца до начала очередного финансового года)</a:t>
            </a:r>
          </a:p>
          <a:p>
            <a:pPr>
              <a:tabLst>
                <a:tab pos="908050" algn="l"/>
              </a:tabLst>
            </a:pPr>
            <a:endParaRPr lang="ru-RU" sz="2000"/>
          </a:p>
          <a:p>
            <a:pPr>
              <a:tabLst>
                <a:tab pos="908050" algn="l"/>
              </a:tabLst>
            </a:pPr>
            <a:r>
              <a:rPr lang="ru-RU" sz="2000" b="1"/>
              <a:t>4. Определить роль Программы повышения эффективности бюджетных расходов в программной структуре.</a:t>
            </a:r>
          </a:p>
          <a:p>
            <a:pPr>
              <a:tabLst>
                <a:tab pos="908050" algn="l"/>
              </a:tabLst>
            </a:pPr>
            <a:endParaRPr lang="ru-RU" sz="2000" b="1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15722</TotalTime>
  <Words>664</Words>
  <Application>Microsoft Office PowerPoint</Application>
  <PresentationFormat>Экран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minregion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Alexey.Starovoytov</dc:creator>
  <cp:lastModifiedBy>natsin</cp:lastModifiedBy>
  <cp:revision>1383</cp:revision>
  <cp:lastPrinted>2009-05-16T07:21:51Z</cp:lastPrinted>
  <dcterms:created xsi:type="dcterms:W3CDTF">2008-09-05T08:20:31Z</dcterms:created>
  <dcterms:modified xsi:type="dcterms:W3CDTF">2012-11-20T08:32:02Z</dcterms:modified>
</cp:coreProperties>
</file>